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3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-1146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87605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■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SzPts val="1800"/>
              <a:buFont typeface="Tahoma"/>
              <a:buNone/>
              <a:defRPr sz="1800"/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  <a:defRPr sz="1400"/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SzPts val="2560"/>
              <a:buFont typeface="Noto Sans Symbols"/>
              <a:buNone/>
              <a:defRPr/>
            </a:lvl1pPr>
            <a:lvl2pPr lvl="1" algn="l" rtl="0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lvl="3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lvl="4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lvl="5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lvl="6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lvl="7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lvl="8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ctrTitle"/>
          </p:nvPr>
        </p:nvSpPr>
        <p:spPr>
          <a:xfrm>
            <a:off x="685800" y="1768475"/>
            <a:ext cx="7772400" cy="17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 rot="5400000">
            <a:off x="4747350" y="2156688"/>
            <a:ext cx="582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 rot="5400000">
            <a:off x="556350" y="175488"/>
            <a:ext cx="582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■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 rot="5400000">
            <a:off x="2324100" y="-266700"/>
            <a:ext cx="44958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■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  <a:defRPr sz="28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SzPts val="1200"/>
              <a:buFont typeface="Tahoma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1160" algn="l" rtl="0">
              <a:spcBef>
                <a:spcPts val="640"/>
              </a:spcBef>
              <a:spcAft>
                <a:spcPts val="0"/>
              </a:spcAft>
              <a:buSzPts val="2560"/>
              <a:buChar char="■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SzPts val="2800"/>
              <a:buFont typeface="Tahoma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SzPts val="1200"/>
              <a:buFont typeface="Tahoma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2000"/>
              <a:buFont typeface="Tahoma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ahoma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 rtl="0">
              <a:spcBef>
                <a:spcPts val="480"/>
              </a:spcBef>
              <a:spcAft>
                <a:spcPts val="0"/>
              </a:spcAft>
              <a:buSzPts val="1920"/>
              <a:buChar char="■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Tahoma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ahoma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2000"/>
              <a:buFont typeface="Tahoma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ahoma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 rtl="0">
              <a:spcBef>
                <a:spcPts val="480"/>
              </a:spcBef>
              <a:spcAft>
                <a:spcPts val="0"/>
              </a:spcAft>
              <a:buSzPts val="1920"/>
              <a:buChar char="■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Tahoma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ahoma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 rtl="0">
              <a:spcBef>
                <a:spcPts val="560"/>
              </a:spcBef>
              <a:spcAft>
                <a:spcPts val="0"/>
              </a:spcAft>
              <a:buSzPts val="2240"/>
              <a:buChar char="■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SzPts val="2400"/>
              <a:buFont typeface="Tahoma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 rtl="0">
              <a:spcBef>
                <a:spcPts val="560"/>
              </a:spcBef>
              <a:spcAft>
                <a:spcPts val="0"/>
              </a:spcAft>
              <a:buSzPts val="2240"/>
              <a:buChar char="■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SzPts val="2400"/>
              <a:buFont typeface="Tahoma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1" name="Google Shape;11;p1"/>
            <p:cNvSpPr/>
            <p:nvPr/>
          </p:nvSpPr>
          <p:spPr>
            <a:xfrm>
              <a:off x="0" y="583"/>
              <a:ext cx="4482" cy="665"/>
            </a:xfrm>
            <a:custGeom>
              <a:avLst/>
              <a:gdLst/>
              <a:ahLst/>
              <a:cxnLst/>
              <a:rect l="l" t="t" r="r" b="b"/>
              <a:pathLst>
                <a:path w="4806" h="665" extrusionOk="0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>
              <a:gsLst>
                <a:gs pos="0">
                  <a:srgbClr val="6B0000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0" y="0"/>
              <a:ext cx="4562" cy="1199"/>
            </a:xfrm>
            <a:custGeom>
              <a:avLst/>
              <a:gdLst/>
              <a:ahLst/>
              <a:cxnLst/>
              <a:rect l="l" t="t" r="r" b="b"/>
              <a:pathLst>
                <a:path w="4562" h="1199" extrusionOk="0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3" name="Google Shape;13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12"/>
          <p:cNvGrpSpPr/>
          <p:nvPr/>
        </p:nvGrpSpPr>
        <p:grpSpPr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83" name="Google Shape;83;p12"/>
            <p:cNvSpPr/>
            <p:nvPr/>
          </p:nvSpPr>
          <p:spPr>
            <a:xfrm>
              <a:off x="0" y="1440"/>
              <a:ext cx="5155" cy="2304"/>
            </a:xfrm>
            <a:custGeom>
              <a:avLst/>
              <a:gdLst/>
              <a:ahLst/>
              <a:cxnLst/>
              <a:rect l="l" t="t" r="r" b="b"/>
              <a:pathLst>
                <a:path w="5155" h="2304" extrusionOk="0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>
              <a:gsLst>
                <a:gs pos="0">
                  <a:srgbClr val="610000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4" name="Google Shape;84;p12"/>
            <p:cNvSpPr/>
            <p:nvPr/>
          </p:nvSpPr>
          <p:spPr>
            <a:xfrm>
              <a:off x="0" y="0"/>
              <a:ext cx="5328" cy="3689"/>
            </a:xfrm>
            <a:custGeom>
              <a:avLst/>
              <a:gdLst/>
              <a:ahLst/>
              <a:cxnLst/>
              <a:rect l="l" t="t" r="r" b="b"/>
              <a:pathLst>
                <a:path w="5328" h="3689" extrusionOk="0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/>
        </p:nvSpPr>
        <p:spPr>
          <a:xfrm>
            <a:off x="228600" y="685800"/>
            <a:ext cx="7315200" cy="2844900"/>
          </a:xfrm>
          <a:prstGeom prst="rect">
            <a:avLst/>
          </a:prstGeom>
          <a:solidFill>
            <a:srgbClr val="669900"/>
          </a:solidFill>
          <a:ln w="9525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sz="6000" b="1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„</a:t>
            </a:r>
            <a:r>
              <a:rPr lang="en-US" sz="60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Szkodliwe</a:t>
            </a:r>
            <a:r>
              <a:rPr lang="en-US" sz="60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60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następstwa</a:t>
            </a:r>
            <a:r>
              <a:rPr lang="en-US" sz="60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60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palenia</a:t>
            </a:r>
            <a:r>
              <a:rPr lang="en-US" sz="60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60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tytoniu</a:t>
            </a:r>
            <a:r>
              <a:rPr lang="en-US" sz="60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”.</a:t>
            </a:r>
            <a:endParaRPr dirty="0"/>
          </a:p>
        </p:txBody>
      </p:sp>
      <p:pic>
        <p:nvPicPr>
          <p:cNvPr id="101" name="Google Shape;101;p14" descr="j0301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609600" y="4114800"/>
            <a:ext cx="2743200" cy="234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 descr="ludzik2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7600" y="228600"/>
            <a:ext cx="1465262" cy="2819400"/>
          </a:xfrm>
          <a:prstGeom prst="rect">
            <a:avLst/>
          </a:prstGeom>
          <a:noFill/>
          <a:ln w="9525" cap="flat" cmpd="sng">
            <a:solidFill>
              <a:srgbClr val="FF33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03" name="Google Shape;103;p14" descr="rys_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95800" y="3581400"/>
            <a:ext cx="3429000" cy="2824162"/>
          </a:xfrm>
          <a:prstGeom prst="rect">
            <a:avLst/>
          </a:prstGeom>
          <a:noFill/>
          <a:ln w="9525" cap="flat" cmpd="sng">
            <a:solidFill>
              <a:srgbClr val="FF33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04" name="Google Shape;104;p14" descr="logo_GI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01000" y="5715000"/>
            <a:ext cx="915987" cy="91916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 txBox="1"/>
          <p:nvPr/>
        </p:nvSpPr>
        <p:spPr>
          <a:xfrm>
            <a:off x="1219200" y="6172200"/>
            <a:ext cx="6400800" cy="376200"/>
          </a:xfrm>
          <a:prstGeom prst="rect">
            <a:avLst/>
          </a:prstGeom>
          <a:solidFill>
            <a:srgbClr val="CCECFF"/>
          </a:solidFill>
          <a:ln w="9525" cap="flat" cmpd="sng">
            <a:solidFill>
              <a:srgbClr val="99FF3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53881" dir="13500000">
              <a:schemeClr val="dk1">
                <a:alpha val="49800"/>
              </a:scheme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Font typeface="Tahoma"/>
              <a:buNone/>
            </a:pPr>
            <a:r>
              <a:rPr lang="en-US" sz="1800" b="1" i="0" u="none">
                <a:solidFill>
                  <a:srgbClr val="0033CC"/>
                </a:solidFill>
                <a:latin typeface="Tahoma"/>
                <a:ea typeface="Tahoma"/>
                <a:cs typeface="Tahoma"/>
                <a:sym typeface="Tahoma"/>
              </a:rPr>
              <a:t>Opracowanie: Jolanta Dudkiewicz -  PSSE KUTNO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omic Sans MS"/>
              <a:buNone/>
            </a:pPr>
            <a:r>
              <a:rPr lang="en-US" sz="5400" b="1" i="0" u="none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5. Faza uzależnienia</a:t>
            </a:r>
            <a:endParaRPr/>
          </a:p>
        </p:txBody>
      </p:sp>
      <p:sp>
        <p:nvSpPr>
          <p:cNvPr id="180" name="Google Shape;180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solidFill>
            <a:srgbClr val="006699"/>
          </a:solidFill>
          <a:ln w="9525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sz="3600" b="1" i="0" u="sng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-    fizjologiczne </a:t>
            </a:r>
            <a:endParaRPr/>
          </a:p>
          <a:p>
            <a:pPr marL="342900" lvl="0" indent="-3429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2880"/>
              <a:buNone/>
            </a:pPr>
            <a:r>
              <a:rPr lang="en-US" sz="3600" b="1" i="0" u="sng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zapotrzebowanie na nikotynę</a:t>
            </a:r>
            <a:r>
              <a:rPr lang="en-US" sz="3600" b="1" i="0" u="none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  <a:p>
            <a:pPr marL="342900" lvl="0" indent="-3429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2880"/>
              <a:buNone/>
            </a:pPr>
            <a:r>
              <a:rPr lang="en-US" sz="3600" b="1" i="0" u="none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Nałogowo palący człowiek </a:t>
            </a:r>
            <a:endParaRPr/>
          </a:p>
          <a:p>
            <a:pPr marL="342900" lvl="0" indent="-3429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2880"/>
              <a:buNone/>
            </a:pPr>
            <a:r>
              <a:rPr lang="en-US" sz="3600" b="1" i="0" u="none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po 20 – 30 min od zakończenia palenia poprzedniego papierosa </a:t>
            </a:r>
            <a:endParaRPr/>
          </a:p>
          <a:p>
            <a:pPr marL="342900" lvl="0" indent="-3429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2880"/>
              <a:buNone/>
            </a:pPr>
            <a:r>
              <a:rPr lang="en-US" sz="3600" b="1" i="0" u="none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odczuwa głód nikotynowy</a:t>
            </a:r>
            <a:endParaRPr/>
          </a:p>
        </p:txBody>
      </p:sp>
      <p:pic>
        <p:nvPicPr>
          <p:cNvPr id="181" name="Google Shape;181;p23" descr="logo_GI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5791200"/>
            <a:ext cx="915987" cy="919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/>
        </p:nvSpPr>
        <p:spPr>
          <a:xfrm>
            <a:off x="685800" y="304800"/>
            <a:ext cx="7239000" cy="781050"/>
          </a:xfrm>
          <a:prstGeom prst="rect">
            <a:avLst/>
          </a:prstGeom>
          <a:solidFill>
            <a:srgbClr val="FFFFFF"/>
          </a:solidFill>
          <a:ln cap="flat" cmpd="sng" algn="ctr">
            <a:solidFill>
              <a:srgbClr val="000000"/>
            </a:solidFill>
            <a:miter lim="800000"/>
            <a:headEnd/>
            <a:tailEnd/>
          </a:ln>
        </p:spPr>
        <p:txBody>
          <a:bodyPr fromWordArt="1"/>
          <a:lstStyle>
            <a:defPPr lvl="0"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rPr b="0" i="0" u="none" cap="none">
                <a:latin typeface="Arial Black"/>
              </a:rPr>
              <a:t>Nikotyna          wpływa 
na twój układ oddechowy.
</a:t>
            </a:r>
          </a:p>
        </p:txBody>
      </p:sp>
      <p:sp>
        <p:nvSpPr>
          <p:cNvPr id="187" name="Shape 187"/>
          <p:cNvSpPr/>
          <p:nvPr/>
        </p:nvSpPr>
        <p:spPr>
          <a:xfrm>
            <a:off x="6019800" y="1524000"/>
            <a:ext cx="2209800" cy="304800"/>
          </a:xfrm>
          <a:prstGeom prst="rect">
            <a:avLst/>
          </a:prstGeom>
          <a:gradFill>
            <a:gsLst>
              <a:gs pos="0">
                <a:srgbClr val="AAAAAA"/>
              </a:gs>
              <a:gs pos="100000">
                <a:srgbClr val="FFFFFF"/>
              </a:gs>
            </a:gsLst>
            <a:lin ang="5400000" scaled="0"/>
          </a:gradFill>
          <a:ln cap="flat" cmpd="sng" algn="ctr">
            <a:noFill/>
            <a:miter lim="800000"/>
            <a:headEnd/>
            <a:tailEnd/>
          </a:ln>
        </p:spPr>
        <p:txBody>
          <a:bodyPr fromWordArt="1"/>
          <a:lstStyle>
            <a:defPPr lvl="0"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rPr b="0" i="0" u="none" cap="none">
                <a:latin typeface="Arial Black"/>
              </a:rPr>
              <a:t>Usta i krtań
</a:t>
            </a:r>
          </a:p>
        </p:txBody>
      </p:sp>
      <p:pic>
        <p:nvPicPr>
          <p:cNvPr id="188" name="Google Shape;188;p24" descr="62"/>
          <p:cNvPicPr preferRelativeResize="0"/>
          <p:nvPr/>
        </p:nvPicPr>
        <p:blipFill rotWithShape="1">
          <a:blip r:embed="rId3">
            <a:alphaModFix/>
          </a:blip>
          <a:srcRect l="2132" t="1996" r="2665" b="2006"/>
          <a:stretch/>
        </p:blipFill>
        <p:spPr>
          <a:xfrm>
            <a:off x="533400" y="1066800"/>
            <a:ext cx="4191000" cy="56388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9" name="Google Shape;189;p24"/>
          <p:cNvCxnSpPr/>
          <p:nvPr/>
        </p:nvCxnSpPr>
        <p:spPr>
          <a:xfrm flipH="1">
            <a:off x="2819400" y="1828800"/>
            <a:ext cx="2971800" cy="9144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pic>
        <p:nvPicPr>
          <p:cNvPr id="190" name="Google Shape;190;p24" descr="AG00092_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6975475" y="2016125"/>
            <a:ext cx="381000" cy="31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/>
          <p:nvPr/>
        </p:nvSpPr>
        <p:spPr>
          <a:xfrm>
            <a:off x="6629400" y="2438400"/>
            <a:ext cx="1066800" cy="342900"/>
          </a:xfrm>
          <a:prstGeom prst="rect">
            <a:avLst/>
          </a:prstGeom>
          <a:gradFill>
            <a:gsLst>
              <a:gs pos="0">
                <a:srgbClr val="AAAAAA"/>
              </a:gs>
              <a:gs pos="100000">
                <a:srgbClr val="FFFFFF"/>
              </a:gs>
            </a:gsLst>
            <a:lin ang="5400000" scaled="0"/>
          </a:gradFill>
          <a:ln cap="flat" cmpd="sng" algn="ctr">
            <a:noFill/>
            <a:miter lim="800000"/>
            <a:headEnd/>
            <a:tailEnd/>
          </a:ln>
        </p:spPr>
        <p:txBody>
          <a:bodyPr fromWordArt="1"/>
          <a:lstStyle>
            <a:defPPr lvl="0"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rPr b="0" i="0" u="none" cap="none">
                <a:latin typeface="Arial Black"/>
              </a:rPr>
              <a:t>Płuca
</a:t>
            </a:r>
          </a:p>
        </p:txBody>
      </p:sp>
      <p:pic>
        <p:nvPicPr>
          <p:cNvPr id="192" name="Google Shape;192;p24" descr="AG00092_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6840000">
            <a:off x="6137275" y="4911725"/>
            <a:ext cx="381000" cy="31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4" descr="AG00092_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6823075" y="3997325"/>
            <a:ext cx="381000" cy="31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4" descr="AG00092_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6899275" y="2930525"/>
            <a:ext cx="381000" cy="31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/>
          <p:nvPr/>
        </p:nvSpPr>
        <p:spPr>
          <a:xfrm>
            <a:off x="6553200" y="4419600"/>
            <a:ext cx="990600" cy="342900"/>
          </a:xfrm>
          <a:prstGeom prst="rect">
            <a:avLst/>
          </a:prstGeom>
          <a:gradFill>
            <a:gsLst>
              <a:gs pos="0">
                <a:srgbClr val="AAAAAA"/>
              </a:gs>
              <a:gs pos="100000">
                <a:srgbClr val="FFFFFF"/>
              </a:gs>
            </a:gsLst>
            <a:lin ang="5400000" scaled="0"/>
          </a:gradFill>
          <a:ln cap="flat" cmpd="sng" algn="ctr">
            <a:noFill/>
            <a:miter lim="800000"/>
            <a:headEnd/>
            <a:tailEnd/>
          </a:ln>
        </p:spPr>
        <p:txBody>
          <a:bodyPr fromWordArt="1"/>
          <a:lstStyle>
            <a:defPPr lvl="0"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rPr b="0" i="0" u="none" cap="none">
                <a:latin typeface="Arial Black"/>
              </a:rPr>
              <a:t>Krew
</a:t>
            </a:r>
          </a:p>
        </p:txBody>
      </p:sp>
      <p:sp>
        <p:nvSpPr>
          <p:cNvPr id="196" name="Shape 196"/>
          <p:cNvSpPr/>
          <p:nvPr/>
        </p:nvSpPr>
        <p:spPr>
          <a:xfrm>
            <a:off x="6477000" y="3352800"/>
            <a:ext cx="1219200" cy="381000"/>
          </a:xfrm>
          <a:prstGeom prst="rect">
            <a:avLst/>
          </a:prstGeom>
          <a:gradFill>
            <a:gsLst>
              <a:gs pos="0">
                <a:srgbClr val="AAAAAA"/>
              </a:gs>
              <a:gs pos="100000">
                <a:srgbClr val="FFFFFF"/>
              </a:gs>
            </a:gsLst>
            <a:lin ang="5400000" scaled="0"/>
          </a:gradFill>
          <a:ln cap="flat" cmpd="sng" algn="ctr">
            <a:noFill/>
            <a:miter lim="800000"/>
            <a:headEnd/>
            <a:tailEnd/>
          </a:ln>
        </p:spPr>
        <p:txBody>
          <a:bodyPr fromWordArt="1"/>
          <a:lstStyle>
            <a:defPPr lvl="0"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rPr b="0" i="0" u="none" cap="none">
                <a:latin typeface="Arial Black"/>
              </a:rPr>
              <a:t>Serce
</a:t>
            </a:r>
          </a:p>
        </p:txBody>
      </p:sp>
      <p:pic>
        <p:nvPicPr>
          <p:cNvPr id="197" name="Google Shape;197;p24" descr="AG00092_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180000">
            <a:off x="7124700" y="4914900"/>
            <a:ext cx="3810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/>
          <p:nvPr/>
        </p:nvSpPr>
        <p:spPr>
          <a:xfrm>
            <a:off x="7543800" y="5257800"/>
            <a:ext cx="1143000" cy="327025"/>
          </a:xfrm>
          <a:prstGeom prst="rect">
            <a:avLst/>
          </a:prstGeom>
          <a:gradFill>
            <a:gsLst>
              <a:gs pos="0">
                <a:srgbClr val="AAAAAA"/>
              </a:gs>
              <a:gs pos="100000">
                <a:srgbClr val="FFFFFF"/>
              </a:gs>
            </a:gsLst>
            <a:lin ang="5400000" scaled="0"/>
          </a:gradFill>
          <a:ln cap="flat" cmpd="sng" algn="ctr">
            <a:noFill/>
            <a:miter lim="800000"/>
            <a:headEnd/>
            <a:tailEnd/>
          </a:ln>
        </p:spPr>
        <p:txBody>
          <a:bodyPr fromWordArt="1"/>
          <a:lstStyle>
            <a:defPPr lvl="0"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rPr b="0" i="0" u="none" cap="none">
                <a:latin typeface="Arial Black"/>
              </a:rPr>
              <a:t>Mózg
</a:t>
            </a:r>
          </a:p>
        </p:txBody>
      </p:sp>
      <p:sp>
        <p:nvSpPr>
          <p:cNvPr id="199" name="Shape 199"/>
          <p:cNvSpPr/>
          <p:nvPr/>
        </p:nvSpPr>
        <p:spPr>
          <a:xfrm>
            <a:off x="5029200" y="5257800"/>
            <a:ext cx="2286000" cy="495300"/>
          </a:xfrm>
          <a:prstGeom prst="rect">
            <a:avLst/>
          </a:prstGeom>
          <a:gradFill>
            <a:gsLst>
              <a:gs pos="0">
                <a:srgbClr val="AAAAAA"/>
              </a:gs>
              <a:gs pos="100000">
                <a:srgbClr val="FFFFFF"/>
              </a:gs>
            </a:gsLst>
            <a:lin ang="5400000" scaled="0"/>
          </a:gradFill>
          <a:ln cap="flat" cmpd="sng" algn="ctr">
            <a:noFill/>
            <a:miter lim="800000"/>
            <a:headEnd/>
            <a:tailEnd/>
          </a:ln>
        </p:spPr>
        <p:txBody>
          <a:bodyPr fromWordArt="1"/>
          <a:lstStyle>
            <a:defPPr lvl="0"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rPr b="0" i="0" u="none" cap="none">
                <a:latin typeface="Arial Black"/>
              </a:rPr>
              <a:t>Żołądek i wątroba
</a:t>
            </a:r>
          </a:p>
        </p:txBody>
      </p:sp>
      <p:cxnSp>
        <p:nvCxnSpPr>
          <p:cNvPr id="200" name="Google Shape;200;p24"/>
          <p:cNvCxnSpPr/>
          <p:nvPr/>
        </p:nvCxnSpPr>
        <p:spPr>
          <a:xfrm flipH="1">
            <a:off x="2895600" y="2743200"/>
            <a:ext cx="3276600" cy="914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01" name="Google Shape;201;p24"/>
          <p:cNvCxnSpPr/>
          <p:nvPr/>
        </p:nvCxnSpPr>
        <p:spPr>
          <a:xfrm flipH="1">
            <a:off x="2667000" y="3429000"/>
            <a:ext cx="3352800" cy="533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02" name="Google Shape;202;p24"/>
          <p:cNvCxnSpPr/>
          <p:nvPr/>
        </p:nvCxnSpPr>
        <p:spPr>
          <a:xfrm rot="10800000">
            <a:off x="3657600" y="4419600"/>
            <a:ext cx="266700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03" name="Google Shape;203;p24"/>
          <p:cNvCxnSpPr/>
          <p:nvPr/>
        </p:nvCxnSpPr>
        <p:spPr>
          <a:xfrm rot="10800000">
            <a:off x="2743200" y="4572000"/>
            <a:ext cx="2209800" cy="838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04" name="Google Shape;204;p24"/>
          <p:cNvSpPr txBox="1"/>
          <p:nvPr/>
        </p:nvSpPr>
        <p:spPr>
          <a:xfrm>
            <a:off x="1066800" y="1066800"/>
            <a:ext cx="2971800" cy="228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Niebezpieczeństwa palenia</a:t>
            </a:r>
            <a:endParaRPr/>
          </a:p>
        </p:txBody>
      </p:sp>
      <p:cxnSp>
        <p:nvCxnSpPr>
          <p:cNvPr id="205" name="Google Shape;205;p24"/>
          <p:cNvCxnSpPr/>
          <p:nvPr/>
        </p:nvCxnSpPr>
        <p:spPr>
          <a:xfrm>
            <a:off x="8458200" y="838200"/>
            <a:ext cx="0" cy="44196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06" name="Google Shape;206;p24"/>
          <p:cNvCxnSpPr/>
          <p:nvPr/>
        </p:nvCxnSpPr>
        <p:spPr>
          <a:xfrm flipH="1">
            <a:off x="2971800" y="914400"/>
            <a:ext cx="5410200" cy="1295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07" name="Shape 207"/>
          <p:cNvSpPr/>
          <p:nvPr/>
        </p:nvSpPr>
        <p:spPr>
          <a:xfrm>
            <a:off x="4038600" y="152400"/>
            <a:ext cx="762000" cy="571500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rgbClr val="FFFF00"/>
            </a:solidFill>
            <a:miter lim="800000"/>
            <a:headEnd/>
            <a:tailEnd/>
          </a:ln>
        </p:spPr>
        <p:txBody>
          <a:bodyPr fromWordArt="1"/>
          <a:lstStyle>
            <a:defPPr lvl="0"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rPr b="0" i="0" u="none" cap="none">
                <a:latin typeface="Impact"/>
              </a:rPr>
              <a:t>ŹLE
</a:t>
            </a:r>
          </a:p>
        </p:txBody>
      </p:sp>
      <p:pic>
        <p:nvPicPr>
          <p:cNvPr id="208" name="Google Shape;208;p24" descr="BD00023_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72400" y="5715000"/>
            <a:ext cx="1143001" cy="90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1131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400"/>
              <a:buFont typeface="Comic Sans MS"/>
              <a:buNone/>
            </a:pPr>
            <a:r>
              <a:rPr lang="en-US" sz="4400" b="0" i="0" u="none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Zdrowotne skutki palenia tytoniu</a:t>
            </a:r>
            <a:endParaRPr/>
          </a:p>
        </p:txBody>
      </p:sp>
      <p:sp>
        <p:nvSpPr>
          <p:cNvPr id="214" name="Google Shape;214;p25"/>
          <p:cNvSpPr txBox="1">
            <a:spLocks noGrp="1"/>
          </p:cNvSpPr>
          <p:nvPr>
            <p:ph type="body" idx="1"/>
          </p:nvPr>
        </p:nvSpPr>
        <p:spPr>
          <a:xfrm>
            <a:off x="381000" y="1981200"/>
            <a:ext cx="8382000" cy="46482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 b="1" i="0" u="sng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Wczesne skutki zdrowotne    :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Char char="–"/>
            </a:pPr>
            <a:r>
              <a:rPr lang="en-US" sz="2800" b="1" i="0" u="none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Krótki oddech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Char char="–"/>
            </a:pPr>
            <a:r>
              <a:rPr lang="en-US" sz="2800" b="1" i="0" u="none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Przyspieszona akcja serca,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Char char="–"/>
            </a:pPr>
            <a:r>
              <a:rPr lang="en-US" sz="2800" b="1" i="0" u="none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Osłabiona kondycja fizyczna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Char char="–"/>
            </a:pPr>
            <a:r>
              <a:rPr lang="en-US" sz="2800" b="1" i="0" u="none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Zadyszka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Char char="–"/>
            </a:pPr>
            <a:r>
              <a:rPr lang="en-US" sz="2800" b="1" i="0" u="none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Ciągłe pokasływanie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Char char="–"/>
            </a:pPr>
            <a:r>
              <a:rPr lang="en-US" sz="2800" b="1" i="0" u="none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Brak siły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Char char="–"/>
            </a:pPr>
            <a:r>
              <a:rPr lang="en-US" sz="2800" b="1" i="0" u="none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Zaostrzenia astmy, 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Char char="–"/>
            </a:pPr>
            <a:r>
              <a:rPr lang="en-US" sz="2800" b="1" i="0" u="none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Niepłodność, impotencja, 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 b="1" i="0" u="none">
              <a:solidFill>
                <a:srgbClr val="66FF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/>
              <a:ea typeface="Tahoma"/>
              <a:cs typeface="Tahoma"/>
              <a:sym typeface="Tahoma"/>
            </a:endParaRPr>
          </a:p>
          <a:p>
            <a:pPr marL="342900" lvl="0" indent="-200660" algn="l" rtl="0">
              <a:spcBef>
                <a:spcPts val="560"/>
              </a:spcBef>
              <a:spcAft>
                <a:spcPts val="0"/>
              </a:spcAft>
              <a:buSzPts val="2240"/>
              <a:buNone/>
            </a:pPr>
            <a:endParaRPr sz="2800" b="1" i="0" u="none">
              <a:solidFill>
                <a:srgbClr val="66FF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15" name="Google Shape;215;p25" descr="logo_GI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7200" y="5791200"/>
            <a:ext cx="915987" cy="919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 txBox="1">
            <a:spLocks noGrp="1"/>
          </p:cNvSpPr>
          <p:nvPr>
            <p:ph type="title"/>
          </p:nvPr>
        </p:nvSpPr>
        <p:spPr>
          <a:xfrm>
            <a:off x="395287" y="260350"/>
            <a:ext cx="8229600" cy="834900"/>
          </a:xfrm>
          <a:prstGeom prst="rect">
            <a:avLst/>
          </a:prstGeom>
          <a:solidFill>
            <a:srgbClr val="006699"/>
          </a:solidFill>
          <a:ln w="9525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lang="en-US" sz="4400" b="0" i="0" u="none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Choroby odtytoniowe</a:t>
            </a:r>
            <a:endParaRPr/>
          </a:p>
        </p:txBody>
      </p:sp>
      <p:pic>
        <p:nvPicPr>
          <p:cNvPr id="221" name="Google Shape;221;p26" descr="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524000"/>
            <a:ext cx="3810000" cy="3621086"/>
          </a:xfrm>
          <a:prstGeom prst="rect">
            <a:avLst/>
          </a:prstGeom>
          <a:noFill/>
          <a:ln w="38100" cap="flat" cmpd="dbl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22" name="Google Shape;222;p26" descr="Obraz 011"/>
          <p:cNvPicPr preferRelativeResize="0"/>
          <p:nvPr/>
        </p:nvPicPr>
        <p:blipFill rotWithShape="1">
          <a:blip r:embed="rId4">
            <a:alphaModFix/>
          </a:blip>
          <a:srcRect l="2705" t="6701" r="2696" b="4179"/>
          <a:stretch/>
        </p:blipFill>
        <p:spPr>
          <a:xfrm>
            <a:off x="4419600" y="3048000"/>
            <a:ext cx="4572000" cy="3267076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23" name="Google Shape;223;p26" descr="BD00023_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0" y="5486400"/>
            <a:ext cx="1447800" cy="1150936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6"/>
          <p:cNvSpPr txBox="1"/>
          <p:nvPr/>
        </p:nvSpPr>
        <p:spPr>
          <a:xfrm>
            <a:off x="4495800" y="1447800"/>
            <a:ext cx="2819400" cy="1174800"/>
          </a:xfrm>
          <a:prstGeom prst="rect">
            <a:avLst/>
          </a:prstGeom>
          <a:noFill/>
          <a:ln w="9525" cap="flat" cmpd="sng">
            <a:solidFill>
              <a:srgbClr val="CCFF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CO  GROZI  PALACZOWI 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>
              <a:solidFill>
                <a:schemeClr val="l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33"/>
              </a:buClr>
              <a:buSzPts val="4400"/>
              <a:buFont typeface="Comic Sans MS"/>
              <a:buNone/>
            </a:pPr>
            <a:r>
              <a:rPr lang="en-US" sz="4400" b="1" i="0" u="none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Estetyczne skutki palenia tytoniu</a:t>
            </a:r>
            <a:endParaRPr/>
          </a:p>
        </p:txBody>
      </p:sp>
      <p:sp>
        <p:nvSpPr>
          <p:cNvPr id="230" name="Google Shape;230;p27"/>
          <p:cNvSpPr txBox="1">
            <a:spLocks noGrp="1"/>
          </p:cNvSpPr>
          <p:nvPr>
            <p:ph type="body" idx="1"/>
          </p:nvPr>
        </p:nvSpPr>
        <p:spPr>
          <a:xfrm>
            <a:off x="533400" y="1676400"/>
            <a:ext cx="7772400" cy="4953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rgbClr val="00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lang="en-US" sz="28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Żółte zęby	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lang="en-US" sz="28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Szara skóra	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lang="en-US" sz="28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Zmarszczki	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lang="en-US" sz="28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Nieświeży oddech	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lang="en-US" sz="28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Odzież jest przesiąknięta nieprzyjemnym zapachem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lang="en-US" sz="28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Włosy są przesiąknięte dymem papierosowym	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lang="en-US" sz="28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Kamień na zębach	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lang="en-US" sz="28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Utrata zębów	</a:t>
            </a:r>
            <a:endParaRPr/>
          </a:p>
          <a:p>
            <a:pPr marL="342900" lvl="0" indent="-200660" algn="l" rtl="0">
              <a:spcBef>
                <a:spcPts val="560"/>
              </a:spcBef>
              <a:spcAft>
                <a:spcPts val="0"/>
              </a:spcAft>
              <a:buSzPts val="2240"/>
              <a:buNone/>
            </a:pPr>
            <a:endParaRPr sz="2800" b="1" i="0" u="none">
              <a:solidFill>
                <a:schemeClr val="l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31" name="Google Shape;23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1524000"/>
            <a:ext cx="2590800" cy="25654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32" name="Google Shape;232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15200" y="5029200"/>
            <a:ext cx="1524000" cy="145732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8"/>
          <p:cNvSpPr txBox="1">
            <a:spLocks noGrp="1"/>
          </p:cNvSpPr>
          <p:nvPr>
            <p:ph type="title"/>
          </p:nvPr>
        </p:nvSpPr>
        <p:spPr>
          <a:xfrm>
            <a:off x="611187" y="188912"/>
            <a:ext cx="7694700" cy="1182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</a:pPr>
            <a:r>
              <a:rPr lang="en-US" sz="4000" b="1" i="0" u="sng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Odległe w czasie skutki zdrowotne:</a:t>
            </a:r>
            <a:endParaRPr/>
          </a:p>
        </p:txBody>
      </p:sp>
      <p:sp>
        <p:nvSpPr>
          <p:cNvPr id="238" name="Google Shape;238;p28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382000" cy="5105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rgbClr val="00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∙"/>
            </a:pPr>
            <a:r>
              <a:rPr lang="en-US" sz="2800" b="1" i="0" u="none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ataki serca (choroba niedokrwienna serca), 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∙"/>
            </a:pPr>
            <a:r>
              <a:rPr lang="en-US" sz="2800" b="1" i="0" u="none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udary mózgu, 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∙"/>
            </a:pPr>
            <a:r>
              <a:rPr lang="en-US" sz="2800" b="1" i="0" u="none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nowotwory : płuc, krtani, jamy ustnej, gardła, przełyku, trzustki, pęcherza moczowego, nerki, trzustki, 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∙"/>
            </a:pPr>
            <a:r>
              <a:rPr lang="en-US" sz="2800" b="1" i="0" u="none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białaczka, przewlekłe zapalenie oskrzeli, 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∙"/>
            </a:pPr>
            <a:r>
              <a:rPr lang="en-US" sz="2800" b="1" i="0" u="none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nadciśnienie tętnicze, 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∙"/>
            </a:pPr>
            <a:r>
              <a:rPr lang="en-US" sz="2800" b="1" i="0" u="none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wrzody żołądka oraz dwunastnicy,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∙"/>
            </a:pPr>
            <a:r>
              <a:rPr lang="en-US" sz="2800" b="1" i="0" u="none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przepukliny jelitowe</a:t>
            </a:r>
            <a:endParaRPr/>
          </a:p>
        </p:txBody>
      </p:sp>
      <p:pic>
        <p:nvPicPr>
          <p:cNvPr id="239" name="Google Shape;239;p28" descr="logo_GI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7200" y="5791200"/>
            <a:ext cx="915987" cy="919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9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8001000" cy="922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600"/>
              <a:buFont typeface="Tahoma"/>
              <a:buNone/>
            </a:pPr>
            <a:r>
              <a:rPr lang="en-US" sz="3600" b="1" i="0" u="none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DZIECI   a  </a:t>
            </a:r>
            <a:r>
              <a:rPr lang="en-US" sz="3600" b="1" i="0" u="non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BIERNE    PALEN</a:t>
            </a:r>
            <a:r>
              <a:rPr lang="en-US" sz="3200" b="1" i="0" u="non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IE</a:t>
            </a:r>
            <a:r>
              <a:rPr lang="en-US" sz="3200" b="0" i="0" u="none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pic>
        <p:nvPicPr>
          <p:cNvPr id="245" name="Google Shape;245;p2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5926" t="25425" r="24998" b="15251"/>
          <a:stretch/>
        </p:blipFill>
        <p:spPr>
          <a:xfrm>
            <a:off x="381000" y="1371600"/>
            <a:ext cx="8001000" cy="528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9" descr="obrazek_maly_79712z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1800" y="5334000"/>
            <a:ext cx="1524000" cy="1165225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47" name="Google Shape;247;p29" descr="logo_GI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28012" y="5938837"/>
            <a:ext cx="915987" cy="919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5926" t="16950" r="24998" b="39021"/>
          <a:stretch/>
        </p:blipFill>
        <p:spPr>
          <a:xfrm>
            <a:off x="304800" y="685800"/>
            <a:ext cx="77724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0" descr="jj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8400" y="4724400"/>
            <a:ext cx="2590800" cy="1938337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31" descr="MMj0234713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4267200"/>
            <a:ext cx="2286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1" descr="BD00023_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57600" y="5486400"/>
            <a:ext cx="1447800" cy="115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1" descr="CAABO92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19800" y="3733800"/>
            <a:ext cx="2867025" cy="28956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61" name="Google Shape;261;p31" descr="21850836Heard&amp;Read0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" y="838200"/>
            <a:ext cx="5943600" cy="4875212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1"/>
          <p:cNvSpPr txBox="1"/>
          <p:nvPr/>
        </p:nvSpPr>
        <p:spPr>
          <a:xfrm>
            <a:off x="4876800" y="304800"/>
            <a:ext cx="3733800" cy="20256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r>
              <a:rPr lang="en-US" sz="18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Należy stanowczo powiedzieć, że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r>
              <a:rPr lang="en-US" sz="18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PALENIE TYTONIU W CIĄŻY JEST SZKODLIWE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r>
              <a:rPr lang="en-US" sz="18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   nie  podlega  to  żadnej dyskusji  !</a:t>
            </a:r>
            <a:r>
              <a:rPr lang="en-US"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pic>
        <p:nvPicPr>
          <p:cNvPr id="263" name="Google Shape;263;p31" descr="Znalezione obrazy dla zapytania czynne i bierne paleni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00800" y="2743200"/>
            <a:ext cx="1290637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2"/>
          <p:cNvSpPr txBox="1"/>
          <p:nvPr/>
        </p:nvSpPr>
        <p:spPr>
          <a:xfrm>
            <a:off x="457200" y="609600"/>
            <a:ext cx="8305800" cy="1320900"/>
          </a:xfrm>
          <a:prstGeom prst="rect">
            <a:avLst/>
          </a:prstGeom>
          <a:solidFill>
            <a:srgbClr val="336699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40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Dlaczego </a:t>
            </a:r>
            <a:r>
              <a:rPr lang="en-US" sz="4000" b="1" i="0" u="none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dorośli </a:t>
            </a:r>
            <a:r>
              <a:rPr lang="en-US" sz="40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palą papierosy ?</a:t>
            </a:r>
            <a:endParaRPr/>
          </a:p>
        </p:txBody>
      </p:sp>
      <p:sp>
        <p:nvSpPr>
          <p:cNvPr id="269" name="Google Shape;269;p32"/>
          <p:cNvSpPr txBox="1">
            <a:spLocks noGrp="1"/>
          </p:cNvSpPr>
          <p:nvPr>
            <p:ph type="title"/>
          </p:nvPr>
        </p:nvSpPr>
        <p:spPr>
          <a:xfrm>
            <a:off x="533400" y="3124200"/>
            <a:ext cx="8382000" cy="1447800"/>
          </a:xfrm>
          <a:prstGeom prst="rect">
            <a:avLst/>
          </a:prstGeom>
          <a:solidFill>
            <a:srgbClr val="006699"/>
          </a:solidFill>
          <a:ln w="9525" cap="flat" cmpd="sng">
            <a:solidFill>
              <a:srgbClr val="66FF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lang="en-US" sz="4400" b="1" i="0" u="none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Dlaczego </a:t>
            </a:r>
            <a:r>
              <a:rPr lang="en-US" sz="4400" b="1" i="0" u="none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uczniowie</a:t>
            </a:r>
            <a:r>
              <a:rPr lang="en-US" sz="4400" b="1" i="0" u="none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palą papierosy ?</a:t>
            </a:r>
            <a:endParaRPr/>
          </a:p>
        </p:txBody>
      </p:sp>
      <p:cxnSp>
        <p:nvCxnSpPr>
          <p:cNvPr id="270" name="Google Shape;270;p32"/>
          <p:cNvCxnSpPr/>
          <p:nvPr/>
        </p:nvCxnSpPr>
        <p:spPr>
          <a:xfrm flipH="1">
            <a:off x="4267200" y="4724400"/>
            <a:ext cx="304800" cy="2133600"/>
          </a:xfrm>
          <a:prstGeom prst="straightConnector1">
            <a:avLst/>
          </a:prstGeom>
          <a:noFill/>
          <a:ln w="76200" cap="flat" cmpd="sng">
            <a:solidFill>
              <a:schemeClr val="hlink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pic>
        <p:nvPicPr>
          <p:cNvPr id="271" name="Google Shape;271;p32" descr="Znalezione obrazy dla zapytania czynne i bierne paleni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0" y="4724400"/>
            <a:ext cx="3000375" cy="1997075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72" name="Google Shape;272;p32" descr="Znalezione obrazy dla zapytania czynne i bierne paleni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0" y="4800600"/>
            <a:ext cx="3124200" cy="1916112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</p:pic>
      <p:cxnSp>
        <p:nvCxnSpPr>
          <p:cNvPr id="273" name="Google Shape;273;p32"/>
          <p:cNvCxnSpPr/>
          <p:nvPr/>
        </p:nvCxnSpPr>
        <p:spPr>
          <a:xfrm>
            <a:off x="5181600" y="4724400"/>
            <a:ext cx="228600" cy="2133600"/>
          </a:xfrm>
          <a:prstGeom prst="straightConnector1">
            <a:avLst/>
          </a:prstGeom>
          <a:noFill/>
          <a:ln w="76200" cap="flat" cmpd="sng">
            <a:solidFill>
              <a:schemeClr val="hlink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74" name="Shape 274"/>
          <p:cNvSpPr/>
          <p:nvPr/>
        </p:nvSpPr>
        <p:spPr>
          <a:xfrm>
            <a:off x="3352800" y="2209800"/>
            <a:ext cx="2133600" cy="571500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cap="flat" cmpd="sng" algn="ctr">
            <a:solidFill>
              <a:srgbClr val="99FF33"/>
            </a:solidFill>
            <a:miter lim="800000"/>
            <a:headEnd/>
            <a:tailEnd/>
          </a:ln>
        </p:spPr>
        <p:txBody>
          <a:bodyPr fromWordArt="1"/>
          <a:lstStyle>
            <a:defPPr lvl="0"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rPr b="0" i="0" u="none" cap="none">
                <a:latin typeface="Impact"/>
              </a:rPr>
              <a:t>o r a z 
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body" idx="1"/>
          </p:nvPr>
        </p:nvSpPr>
        <p:spPr>
          <a:xfrm>
            <a:off x="304800" y="381000"/>
            <a:ext cx="8610600" cy="61722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2800" b="1" i="0" u="sng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Czym   jest   </a:t>
            </a:r>
            <a:r>
              <a:rPr lang="en-US" sz="2800" b="1" i="0" u="sng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nikotyna</a:t>
            </a:r>
            <a:r>
              <a:rPr lang="en-US" sz="1800" b="1" i="0" u="none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 -       </a:t>
            </a:r>
            <a:r>
              <a:rPr lang="en-US" sz="2800" b="1" i="0" u="none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Nikotyna</a:t>
            </a:r>
            <a:r>
              <a:rPr lang="en-US" sz="28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US" sz="2800" b="1" i="0" u="sng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jest  silnie  </a:t>
            </a:r>
            <a:r>
              <a:rPr lang="en-US" sz="28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trującym związkiem  organicznym.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240"/>
              <a:buNone/>
            </a:pPr>
            <a:r>
              <a:rPr lang="en-US" sz="28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   Małe dawki </a:t>
            </a:r>
            <a:r>
              <a:rPr lang="en-US" sz="2800" b="1" i="0" u="none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nikotyny</a:t>
            </a:r>
            <a:r>
              <a:rPr lang="en-US" sz="28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 pobudzają czynność układu  nerwowego, większe dawki powodują zatrucie -  nawet śmiertelne wskutek  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240"/>
              <a:buNone/>
            </a:pPr>
            <a:r>
              <a:rPr lang="en-US" sz="28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     porażenia układu oddechowego .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240"/>
              <a:buNone/>
            </a:pPr>
            <a:r>
              <a:rPr lang="en-US" sz="2800" b="1" i="0" u="sng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Co wiemy</a:t>
            </a:r>
            <a:r>
              <a:rPr lang="en-US" sz="2800" b="1" i="0" u="sng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o nikotynie-</a:t>
            </a:r>
            <a:r>
              <a:rPr lang="en-US" sz="2800" b="1" i="0" u="none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      </a:t>
            </a:r>
            <a:r>
              <a:rPr lang="en-US" sz="1600" b="1" i="0" u="none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240"/>
              <a:buNone/>
            </a:pPr>
            <a:r>
              <a:rPr lang="en-US" sz="2800" b="1" i="0" u="none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   Nikotyna</a:t>
            </a:r>
            <a:r>
              <a:rPr lang="en-US" sz="2800" b="1" i="0" u="none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 jest narkotykiem.                       Wywołuje uzależnienie równie silnie jak uzależnienie od narkotyków/dopalaczy.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lang="en-US" sz="2800" b="1" i="0" u="none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Nikotyna </a:t>
            </a:r>
            <a:r>
              <a:rPr lang="en-US" sz="28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jest bezbarwną</a:t>
            </a:r>
            <a:r>
              <a:rPr lang="en-US" sz="2800" b="1" i="0" u="none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28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oleistą cieczą która  pod  wpływem  powietrza zmienia kolor na  żółty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lang="en-US" sz="2800" b="1" i="0" u="none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Ma silnie trujące właściwości- , jedna kropla uzyskana z paczki papierosów jest śmiertelną dawką dla człowieka</a:t>
            </a:r>
            <a:r>
              <a:rPr lang="en-US" sz="2800" b="1" i="0" u="none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pic>
        <p:nvPicPr>
          <p:cNvPr id="111" name="Google Shape;111;p15" descr="logo_GI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8012" y="5938837"/>
            <a:ext cx="915987" cy="919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3"/>
          <p:cNvSpPr txBox="1"/>
          <p:nvPr/>
        </p:nvSpPr>
        <p:spPr>
          <a:xfrm>
            <a:off x="228600" y="1143000"/>
            <a:ext cx="8305800" cy="12003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-US" sz="24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600" b="1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Istnieją  dwie  zasadnicze  grupy  przyczyn  palenia papierosów:</a:t>
            </a:r>
            <a:endParaRPr/>
          </a:p>
        </p:txBody>
      </p:sp>
      <p:sp>
        <p:nvSpPr>
          <p:cNvPr id="280" name="Google Shape;280;p33"/>
          <p:cNvSpPr txBox="1"/>
          <p:nvPr/>
        </p:nvSpPr>
        <p:spPr>
          <a:xfrm>
            <a:off x="457200" y="3429000"/>
            <a:ext cx="8305800" cy="277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ts val="3200"/>
              <a:buFont typeface="Comic Sans MS"/>
              <a:buNone/>
            </a:pPr>
            <a:r>
              <a:rPr lang="en-US" sz="3200" b="1" i="0" u="none">
                <a:solidFill>
                  <a:srgbClr val="336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Pierwsza  grupa  przyczyn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endParaRPr sz="2400" b="1" i="0" u="none">
              <a:solidFill>
                <a:srgbClr val="3366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ahoma"/>
              <a:buNone/>
            </a:pPr>
            <a:r>
              <a:rPr lang="en-US" sz="2400" b="1" i="0" u="none">
                <a:solidFill>
                  <a:srgbClr val="000066"/>
                </a:solidFill>
                <a:latin typeface="Tahoma"/>
                <a:ea typeface="Tahoma"/>
                <a:cs typeface="Tahoma"/>
                <a:sym typeface="Tahoma"/>
              </a:rPr>
              <a:t>  P</a:t>
            </a:r>
            <a:r>
              <a:rPr lang="en-US" sz="2400" b="1" i="0" u="none">
                <a:solidFill>
                  <a:srgbClr val="0033CC"/>
                </a:solidFill>
                <a:latin typeface="Tahoma"/>
                <a:ea typeface="Tahoma"/>
                <a:cs typeface="Tahoma"/>
                <a:sym typeface="Tahoma"/>
              </a:rPr>
              <a:t>alenie tytoniu jest  postrzegane jako  rodzaj czynności ułatwiającej nawiązywanie kontaktu                    z innymi osobami i pomagającej w przezwyciężeniu dystansu oraz uznawane jako wspólna towarzyska rozrywka.</a:t>
            </a:r>
            <a:r>
              <a:rPr lang="en-US" sz="2400" b="0" i="0" u="none">
                <a:solidFill>
                  <a:srgbClr val="0033CC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cxnSp>
        <p:nvCxnSpPr>
          <p:cNvPr id="281" name="Google Shape;281;p33"/>
          <p:cNvCxnSpPr/>
          <p:nvPr/>
        </p:nvCxnSpPr>
        <p:spPr>
          <a:xfrm>
            <a:off x="4038600" y="2514600"/>
            <a:ext cx="0" cy="533400"/>
          </a:xfrm>
          <a:prstGeom prst="straightConnector1">
            <a:avLst/>
          </a:prstGeom>
          <a:noFill/>
          <a:ln w="38100" cap="flat" cmpd="sng">
            <a:solidFill>
              <a:schemeClr val="hlink"/>
            </a:solidFill>
            <a:prstDash val="solid"/>
            <a:miter lim="800000"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4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153400" cy="622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ts val="3200"/>
              <a:buFont typeface="Comic Sans MS"/>
              <a:buNone/>
            </a:pPr>
            <a:r>
              <a:rPr lang="en-US" sz="3200" b="1" i="0" u="none">
                <a:solidFill>
                  <a:srgbClr val="336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Druga  grupa  przyczyn</a:t>
            </a:r>
            <a:endParaRPr/>
          </a:p>
        </p:txBody>
      </p:sp>
      <p:sp>
        <p:nvSpPr>
          <p:cNvPr id="287" name="Google Shape;287;p34"/>
          <p:cNvSpPr txBox="1">
            <a:spLocks noGrp="1"/>
          </p:cNvSpPr>
          <p:nvPr>
            <p:ph type="body" idx="1"/>
          </p:nvPr>
        </p:nvSpPr>
        <p:spPr>
          <a:xfrm>
            <a:off x="304800" y="990600"/>
            <a:ext cx="8534400" cy="4572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28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/>
          </a:p>
          <a:p>
            <a:pPr marL="342900" lvl="0" indent="-342900" algn="l" rtl="0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SzPts val="2240"/>
              <a:buNone/>
            </a:pPr>
            <a:r>
              <a:rPr lang="en-US" sz="2800" b="1" i="0" u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sz="2800" b="1" i="0" u="none">
                <a:solidFill>
                  <a:srgbClr val="3333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Tytoń, </a:t>
            </a:r>
            <a:r>
              <a:rPr lang="en-US" sz="2800" b="1" i="0" u="none">
                <a:solidFill>
                  <a:srgbClr val="3333FF"/>
                </a:solidFill>
                <a:latin typeface="Georgia"/>
                <a:ea typeface="Georgia"/>
                <a:cs typeface="Georgia"/>
                <a:sym typeface="Georgia"/>
              </a:rPr>
              <a:t>w zależności od okoliczności  i predyspozycji    osobniczych  może oddziaływać na nasz </a:t>
            </a:r>
            <a:r>
              <a:rPr lang="en-US" sz="2800" b="1" i="0" u="none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/>
                <a:ea typeface="Georgia"/>
                <a:cs typeface="Georgia"/>
                <a:sym typeface="Georgia"/>
              </a:rPr>
              <a:t>układ nerwowy</a:t>
            </a:r>
            <a:r>
              <a:rPr lang="en-US" sz="2800" b="1" i="0" u="none">
                <a:solidFill>
                  <a:srgbClr val="3333FF"/>
                </a:solidFill>
                <a:latin typeface="Georgia"/>
                <a:ea typeface="Georgia"/>
                <a:cs typeface="Georgia"/>
                <a:sym typeface="Georgia"/>
              </a:rPr>
              <a:t> w sposób  </a:t>
            </a:r>
            <a:r>
              <a:rPr lang="en-US" sz="2800" b="1" i="1" u="sng">
                <a:solidFill>
                  <a:srgbClr val="3333FF"/>
                </a:solidFill>
                <a:latin typeface="Georgia"/>
                <a:ea typeface="Georgia"/>
                <a:cs typeface="Georgia"/>
                <a:sym typeface="Georgia"/>
              </a:rPr>
              <a:t>stymulujący</a:t>
            </a:r>
            <a:r>
              <a:rPr lang="en-US" sz="2800" b="1" i="0" u="none">
                <a:solidFill>
                  <a:srgbClr val="3333FF"/>
                </a:solidFill>
                <a:latin typeface="Georgia"/>
                <a:ea typeface="Georgia"/>
                <a:cs typeface="Georgia"/>
                <a:sym typeface="Georgia"/>
              </a:rPr>
              <a:t>  bądź  </a:t>
            </a:r>
            <a:r>
              <a:rPr lang="en-US" sz="2800" b="1" i="1" u="sng">
                <a:solidFill>
                  <a:srgbClr val="3333FF"/>
                </a:solidFill>
                <a:latin typeface="Georgia"/>
                <a:ea typeface="Georgia"/>
                <a:cs typeface="Georgia"/>
                <a:sym typeface="Georgia"/>
              </a:rPr>
              <a:t>uspokajając</a:t>
            </a:r>
            <a:r>
              <a:rPr lang="en-US" sz="2800" b="1" i="0" u="sng">
                <a:solidFill>
                  <a:srgbClr val="3333FF"/>
                </a:solidFill>
                <a:latin typeface="Georgia"/>
                <a:ea typeface="Georgia"/>
                <a:cs typeface="Georgia"/>
                <a:sym typeface="Georgia"/>
              </a:rPr>
              <a:t>y</a:t>
            </a:r>
            <a:r>
              <a:rPr lang="en-US" sz="2800" b="1" i="0" u="none">
                <a:solidFill>
                  <a:srgbClr val="3333FF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endParaRPr/>
          </a:p>
          <a:p>
            <a:pPr marL="342900" lvl="0" indent="-342900" algn="l" rtl="0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SzPts val="2240"/>
              <a:buNone/>
            </a:pPr>
            <a:r>
              <a:rPr lang="en-US" sz="2800" b="1" i="0" u="none">
                <a:solidFill>
                  <a:srgbClr val="3333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Zdaniem wielu osób zapalenie np. papierosa</a:t>
            </a:r>
            <a:endParaRPr/>
          </a:p>
          <a:p>
            <a:pPr marL="342900" lvl="0" indent="-342900" algn="l" rtl="0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SzPts val="2240"/>
              <a:buNone/>
            </a:pPr>
            <a:r>
              <a:rPr lang="en-US" sz="2800" b="1" i="0" u="none">
                <a:solidFill>
                  <a:srgbClr val="3333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pozwala im bardziej się skoncentrować,           inni zaś uważają, że nałóg ten wyzwala u nich uczucie relaksu i odprężenia.</a:t>
            </a:r>
            <a:endParaRPr/>
          </a:p>
          <a:p>
            <a:pPr marL="342900" lvl="0" indent="-200660" algn="l" rtl="0">
              <a:spcBef>
                <a:spcPts val="560"/>
              </a:spcBef>
              <a:spcAft>
                <a:spcPts val="0"/>
              </a:spcAft>
              <a:buSzPts val="2240"/>
              <a:buNone/>
            </a:pPr>
            <a:endParaRPr sz="2800" b="1" i="0" u="none">
              <a:solidFill>
                <a:srgbClr val="3333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88" name="Google Shape;288;p34"/>
          <p:cNvCxnSpPr/>
          <p:nvPr/>
        </p:nvCxnSpPr>
        <p:spPr>
          <a:xfrm>
            <a:off x="4343400" y="914400"/>
            <a:ext cx="0" cy="533400"/>
          </a:xfrm>
          <a:prstGeom prst="straightConnector1">
            <a:avLst/>
          </a:prstGeom>
          <a:noFill/>
          <a:ln w="38100" cap="flat" cmpd="sng">
            <a:solidFill>
              <a:schemeClr val="hlink"/>
            </a:solidFill>
            <a:prstDash val="solid"/>
            <a:miter lim="800000"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5"/>
          <p:cNvSpPr txBox="1">
            <a:spLocks noGrp="1"/>
          </p:cNvSpPr>
          <p:nvPr>
            <p:ph type="body" idx="1"/>
          </p:nvPr>
        </p:nvSpPr>
        <p:spPr>
          <a:xfrm>
            <a:off x="228600" y="1295400"/>
            <a:ext cx="8686800" cy="518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■"/>
            </a:pPr>
            <a:r>
              <a:rPr lang="en-US" sz="4000" b="1" i="0" u="none">
                <a:solidFill>
                  <a:srgbClr val="0033CC"/>
                </a:solidFill>
                <a:latin typeface="Georgia"/>
                <a:ea typeface="Georgia"/>
                <a:cs typeface="Georgia"/>
                <a:sym typeface="Georgia"/>
              </a:rPr>
              <a:t>Presja rówieśników (nacisk grupowy)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■"/>
            </a:pPr>
            <a:r>
              <a:rPr lang="en-US" sz="4000" b="1" i="0" u="none">
                <a:solidFill>
                  <a:srgbClr val="0033CC"/>
                </a:solidFill>
                <a:latin typeface="Georgia"/>
                <a:ea typeface="Georgia"/>
                <a:cs typeface="Georgia"/>
                <a:sym typeface="Georgia"/>
              </a:rPr>
              <a:t>potrzeba akceptacji przez środowisko rówieśnicze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■"/>
            </a:pPr>
            <a:r>
              <a:rPr lang="en-US" sz="4000" b="1" i="0" u="none">
                <a:solidFill>
                  <a:srgbClr val="0033CC"/>
                </a:solidFill>
                <a:latin typeface="Georgia"/>
                <a:ea typeface="Georgia"/>
                <a:cs typeface="Georgia"/>
                <a:sym typeface="Georgia"/>
              </a:rPr>
              <a:t>palenie papierosów przez najbliższych członków rodziny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■"/>
            </a:pPr>
            <a:r>
              <a:rPr lang="en-US" sz="4000" b="1" i="0" u="none">
                <a:solidFill>
                  <a:srgbClr val="0033CC"/>
                </a:solidFill>
                <a:latin typeface="Georgia"/>
                <a:ea typeface="Georgia"/>
                <a:cs typeface="Georgia"/>
                <a:sym typeface="Georgia"/>
              </a:rPr>
              <a:t>palenie na złość rodzicom</a:t>
            </a:r>
            <a:endParaRPr/>
          </a:p>
          <a:p>
            <a:pPr marL="342900" lvl="0" indent="-139700" algn="l" rtl="0">
              <a:spcBef>
                <a:spcPts val="800"/>
              </a:spcBef>
              <a:spcAft>
                <a:spcPts val="0"/>
              </a:spcAft>
              <a:buSzPts val="3200"/>
              <a:buNone/>
            </a:pPr>
            <a:endParaRPr sz="4000" b="1" i="0" u="none">
              <a:solidFill>
                <a:srgbClr val="0033C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4" name="Shape 294"/>
          <p:cNvSpPr/>
          <p:nvPr/>
        </p:nvSpPr>
        <p:spPr>
          <a:xfrm>
            <a:off x="304800" y="304800"/>
            <a:ext cx="1524000" cy="874700"/>
          </a:xfrm>
          <a:prstGeom prst="rect">
            <a:avLst/>
          </a:prstGeom>
          <a:gradFill>
            <a:gsLst>
              <a:gs pos="0">
                <a:srgbClr val="FFE701"/>
              </a:gs>
              <a:gs pos="100000">
                <a:srgbClr val="FE3E02"/>
              </a:gs>
            </a:gsLst>
            <a:lin ang="5400000" scaled="0"/>
          </a:gradFill>
          <a:ln cap="flat" cmpd="sng" algn="ctr">
            <a:solidFill>
              <a:srgbClr val="000000"/>
            </a:solidFill>
            <a:miter lim="800000"/>
            <a:headEnd/>
            <a:tailEnd/>
          </a:ln>
        </p:spPr>
        <p:txBody>
          <a:bodyPr fromWordArt="1"/>
          <a:lstStyle>
            <a:defPPr lvl="0"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rPr b="0" i="0" u="none" cap="none">
                <a:latin typeface="Impact"/>
              </a:rPr>
              <a:t>c.d.
</a:t>
            </a:r>
          </a:p>
        </p:txBody>
      </p:sp>
      <p:sp>
        <p:nvSpPr>
          <p:cNvPr id="295" name="Google Shape;295;p35"/>
          <p:cNvSpPr txBox="1"/>
          <p:nvPr/>
        </p:nvSpPr>
        <p:spPr>
          <a:xfrm>
            <a:off x="2057400" y="381000"/>
            <a:ext cx="6248400" cy="466800"/>
          </a:xfrm>
          <a:prstGeom prst="rect">
            <a:avLst/>
          </a:prstGeom>
          <a:noFill/>
          <a:ln w="9525" cap="flat" cmpd="sng">
            <a:solidFill>
              <a:srgbClr val="CCFF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Dlaczego </a:t>
            </a:r>
            <a:r>
              <a:rPr lang="en-US" sz="2400" b="1" i="0" u="none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uczniowie</a:t>
            </a:r>
            <a:r>
              <a:rPr lang="en-US" sz="24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palą papierosy ?</a:t>
            </a:r>
            <a:endParaRPr/>
          </a:p>
        </p:txBody>
      </p:sp>
      <p:pic>
        <p:nvPicPr>
          <p:cNvPr id="296" name="Google Shape;296;p35" descr="12227668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0" y="1905000"/>
            <a:ext cx="1676400" cy="115411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6"/>
          <p:cNvSpPr txBox="1">
            <a:spLocks noGrp="1"/>
          </p:cNvSpPr>
          <p:nvPr>
            <p:ph type="body" idx="1"/>
          </p:nvPr>
        </p:nvSpPr>
        <p:spPr>
          <a:xfrm>
            <a:off x="685800" y="762000"/>
            <a:ext cx="8153400" cy="571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■"/>
            </a:pPr>
            <a:r>
              <a:rPr lang="en-US" sz="3200" b="1" i="0" u="none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Chęć „bycia dorosłym”, poczucie dorosłości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■"/>
            </a:pPr>
            <a:r>
              <a:rPr lang="en-US" sz="3200" b="1" i="0" u="none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radzenie sobie ze stresem i kłopotami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■"/>
            </a:pPr>
            <a:r>
              <a:rPr lang="en-US" sz="3200" b="1" i="0" u="none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nuda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■"/>
            </a:pPr>
            <a:r>
              <a:rPr lang="en-US" sz="3200" b="1" i="0" u="none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chęć przynależności do grupy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■"/>
            </a:pPr>
            <a:r>
              <a:rPr lang="en-US" sz="3200" b="1" i="0" u="none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w połączeniu z innymi używkami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■"/>
            </a:pPr>
            <a:r>
              <a:rPr lang="en-US" sz="3200" b="1" i="0" u="none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ciekawość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■"/>
            </a:pPr>
            <a:r>
              <a:rPr lang="en-US" sz="3200" b="1" i="0" u="none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brak świadomości o szkodliwości palenia tytoniu</a:t>
            </a:r>
            <a:endParaRPr/>
          </a:p>
        </p:txBody>
      </p:sp>
      <p:sp>
        <p:nvSpPr>
          <p:cNvPr id="302" name="Shape 302"/>
          <p:cNvSpPr/>
          <p:nvPr/>
        </p:nvSpPr>
        <p:spPr>
          <a:xfrm>
            <a:off x="381000" y="228600"/>
            <a:ext cx="1295400" cy="874700"/>
          </a:xfrm>
          <a:prstGeom prst="rect">
            <a:avLst/>
          </a:prstGeom>
          <a:gradFill>
            <a:gsLst>
              <a:gs pos="0">
                <a:srgbClr val="FFE701"/>
              </a:gs>
              <a:gs pos="100000">
                <a:srgbClr val="FE3E02"/>
              </a:gs>
            </a:gsLst>
            <a:lin ang="5400000" scaled="0"/>
          </a:gradFill>
          <a:ln cap="flat" cmpd="sng" algn="ctr">
            <a:solidFill>
              <a:srgbClr val="000000"/>
            </a:solidFill>
            <a:miter lim="800000"/>
            <a:headEnd/>
            <a:tailEnd/>
          </a:ln>
        </p:spPr>
        <p:txBody>
          <a:bodyPr fromWordArt="1"/>
          <a:lstStyle>
            <a:defPPr lvl="0"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rPr b="0" i="0" u="none" cap="none">
                <a:latin typeface="Impact"/>
              </a:rPr>
              <a:t>c.d.
</a:t>
            </a:r>
          </a:p>
        </p:txBody>
      </p:sp>
      <p:sp>
        <p:nvSpPr>
          <p:cNvPr id="303" name="Google Shape;303;p36"/>
          <p:cNvSpPr txBox="1"/>
          <p:nvPr/>
        </p:nvSpPr>
        <p:spPr>
          <a:xfrm>
            <a:off x="3810000" y="228600"/>
            <a:ext cx="4648200" cy="376200"/>
          </a:xfrm>
          <a:prstGeom prst="rect">
            <a:avLst/>
          </a:prstGeom>
          <a:noFill/>
          <a:ln w="9525" cap="flat" cmpd="sng">
            <a:solidFill>
              <a:srgbClr val="CCFF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Dlaczego </a:t>
            </a:r>
            <a:r>
              <a:rPr lang="en-US" sz="1800" b="1" i="0" u="none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uczniowie</a:t>
            </a:r>
            <a:r>
              <a:rPr lang="en-US" sz="18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palą papierosy ?</a:t>
            </a:r>
            <a:endParaRPr/>
          </a:p>
        </p:txBody>
      </p:sp>
      <p:pic>
        <p:nvPicPr>
          <p:cNvPr id="304" name="Google Shape;304;p36" descr="12227668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4200" y="5257800"/>
            <a:ext cx="2057400" cy="141605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7"/>
          <p:cNvSpPr txBox="1"/>
          <p:nvPr/>
        </p:nvSpPr>
        <p:spPr>
          <a:xfrm>
            <a:off x="152400" y="1143000"/>
            <a:ext cx="8610600" cy="4746600"/>
          </a:xfrm>
          <a:prstGeom prst="rect">
            <a:avLst/>
          </a:prstGeom>
          <a:solidFill>
            <a:schemeClr val="dk2"/>
          </a:solidFill>
          <a:ln w="12700" cap="sq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marL="457200" marR="0" lvl="1" indent="-139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200" b="1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oddziaływanie  substancji  drażniących  na: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 sz="22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lang="en-US" sz="2200" b="1" i="0" u="none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oczy,  jamę  nosową,  gardło,  płuca</a:t>
            </a:r>
            <a:endParaRPr/>
          </a:p>
          <a:p>
            <a:pPr marL="457200" marR="0" lvl="1" indent="-139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200" b="1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gorszy  rozwój  anatomiczny  i  czynnościowy  płuc u  dzieci</a:t>
            </a:r>
            <a:endParaRPr/>
          </a:p>
          <a:p>
            <a:pPr marL="457200" marR="0" lvl="1" indent="-139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200" b="1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ostre  choroby  układu  oddechowego  we   wczesnym  dzieciństwie</a:t>
            </a:r>
            <a:endParaRPr/>
          </a:p>
          <a:p>
            <a:pPr marL="457200" marR="0" lvl="1" indent="-139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200" b="1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przewlekły  kaszel,  zaleganie  wydzieliny  w  drzewie  oskrzelowym  i  zadyszka  u  dzieci</a:t>
            </a:r>
            <a:endParaRPr/>
          </a:p>
          <a:p>
            <a:pPr marL="457200" marR="0" lvl="1" indent="-139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200" b="1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przedwczesne  porody  u kobiet w ciąży </a:t>
            </a:r>
            <a:endParaRPr/>
          </a:p>
          <a:p>
            <a:pPr marL="457200" marR="0" lvl="1" indent="-139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200" b="1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niska  waga  urodzeniowa  noworodków</a:t>
            </a:r>
            <a:endParaRPr/>
          </a:p>
          <a:p>
            <a:pPr marL="457200" marR="0" lvl="1" indent="-139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200" b="1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wzrost  ryzyka  zachorowania  na  raka płuca</a:t>
            </a:r>
            <a:endParaRPr/>
          </a:p>
        </p:txBody>
      </p:sp>
      <p:sp>
        <p:nvSpPr>
          <p:cNvPr id="310" name="Google Shape;310;p37"/>
          <p:cNvSpPr txBox="1"/>
          <p:nvPr/>
        </p:nvSpPr>
        <p:spPr>
          <a:xfrm>
            <a:off x="457200" y="304800"/>
            <a:ext cx="8153400" cy="834900"/>
          </a:xfrm>
          <a:prstGeom prst="rect">
            <a:avLst/>
          </a:prstGeom>
          <a:solidFill>
            <a:schemeClr val="lt1"/>
          </a:solidFill>
          <a:ln w="12700" cap="sq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WPŁYW  BIERNEGO  PALENIA  TYTONIU  NA  ZDROWIE</a:t>
            </a:r>
            <a:endParaRPr/>
          </a:p>
        </p:txBody>
      </p:sp>
      <p:pic>
        <p:nvPicPr>
          <p:cNvPr id="311" name="Google Shape;311;p37" descr="BD00023_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381000"/>
            <a:ext cx="1219200" cy="969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7" descr="CAJIUTV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34200" y="5334000"/>
            <a:ext cx="2057400" cy="1328737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8"/>
          <p:cNvSpPr txBox="1">
            <a:spLocks noGrp="1"/>
          </p:cNvSpPr>
          <p:nvPr>
            <p:ph type="body" idx="1"/>
          </p:nvPr>
        </p:nvSpPr>
        <p:spPr>
          <a:xfrm>
            <a:off x="533400" y="762000"/>
            <a:ext cx="8305800" cy="5715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2800" b="1" i="0" u="none">
                <a:solidFill>
                  <a:srgbClr val="E22B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800" b="1" i="0" u="none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Do  najmniej  groźnych  skutków  </a:t>
            </a:r>
            <a:r>
              <a:rPr lang="en-US" sz="2800" b="1" i="0" u="sng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palenia  biernego</a:t>
            </a:r>
            <a:r>
              <a:rPr lang="en-US" sz="2800" b="1" i="0" u="none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należy  między  innymi:</a:t>
            </a:r>
            <a:endParaRPr/>
          </a:p>
          <a:p>
            <a:pPr marL="74295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None/>
            </a:pPr>
            <a:endParaRPr sz="2800" b="1" i="0" u="none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⮚"/>
            </a:pPr>
            <a:r>
              <a:rPr lang="en-US" sz="28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podrażnienie  dróg  oddechowych  i  trudności        w  oddychaniu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⮚"/>
            </a:pPr>
            <a:r>
              <a:rPr lang="en-US" sz="28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kaszel  i  kichanie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⮚"/>
            </a:pPr>
            <a:r>
              <a:rPr lang="en-US" sz="28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zaczerwienienie  spojówek  i  łzawienie  oczu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⮚"/>
            </a:pPr>
            <a:r>
              <a:rPr lang="en-US" sz="28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bóle  i  zawroty  głowy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⮚"/>
            </a:pPr>
            <a:r>
              <a:rPr lang="en-US" sz="28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trudności  w  skupieniu  uwagi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⮚"/>
            </a:pPr>
            <a:r>
              <a:rPr lang="en-US" sz="28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mdłości.</a:t>
            </a:r>
            <a:endParaRPr/>
          </a:p>
        </p:txBody>
      </p:sp>
      <p:pic>
        <p:nvPicPr>
          <p:cNvPr id="318" name="Google Shape;318;p38" descr="BD00023_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00" y="5486400"/>
            <a:ext cx="1447800" cy="115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8" descr="42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4953000"/>
            <a:ext cx="1177925" cy="1630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9"/>
          <p:cNvSpPr txBox="1">
            <a:spLocks noGrp="1"/>
          </p:cNvSpPr>
          <p:nvPr>
            <p:ph type="ctrTitle"/>
          </p:nvPr>
        </p:nvSpPr>
        <p:spPr>
          <a:xfrm>
            <a:off x="755650" y="260350"/>
            <a:ext cx="7772400" cy="121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ahoma"/>
              <a:buNone/>
            </a:pPr>
            <a:r>
              <a:rPr lang="en-US" sz="4000" b="1" i="0" u="none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Wpływ dymu tytoniowego na dzieci   i  młodzież</a:t>
            </a:r>
            <a:endParaRPr/>
          </a:p>
        </p:txBody>
      </p:sp>
      <p:sp>
        <p:nvSpPr>
          <p:cNvPr id="325" name="Google Shape;325;p39"/>
          <p:cNvSpPr txBox="1">
            <a:spLocks noGrp="1"/>
          </p:cNvSpPr>
          <p:nvPr>
            <p:ph type="subTitle" idx="1"/>
          </p:nvPr>
        </p:nvSpPr>
        <p:spPr>
          <a:xfrm>
            <a:off x="304800" y="1371600"/>
            <a:ext cx="8393100" cy="49197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rgbClr val="CCFF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sz="3600" b="1" i="0" u="none">
                <a:solidFill>
                  <a:srgbClr val="99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Wdychanie   </a:t>
            </a:r>
            <a:r>
              <a:rPr lang="en-US" sz="36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dymu  z papierosów</a:t>
            </a:r>
            <a:r>
              <a:rPr lang="en-US" sz="3600" b="1" i="0" u="none">
                <a:solidFill>
                  <a:srgbClr val="99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, wpływa u dzieci i nastolatków na pogorszenie wielu zdolności umysłowych, takich jak: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2880"/>
              <a:buNone/>
            </a:pPr>
            <a:r>
              <a:rPr lang="en-US" sz="36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czytanie, rozwiązywanie zadań matematycznych, logiczne myślenie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2880"/>
              <a:buNone/>
            </a:pPr>
            <a:r>
              <a:rPr lang="en-US" sz="36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  rozumowanie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0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510700" cy="132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ahoma"/>
              <a:buNone/>
            </a:pPr>
            <a:r>
              <a:rPr lang="en-US" sz="4000" b="1" i="0" u="none">
                <a:solidFill>
                  <a:schemeClr val="dk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Nie    wymuszaj   na   dziecku BIERNEGO  PALENIA !!</a:t>
            </a:r>
            <a:endParaRPr/>
          </a:p>
        </p:txBody>
      </p:sp>
      <p:sp>
        <p:nvSpPr>
          <p:cNvPr id="331" name="Google Shape;331;p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rgbClr val="00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2800" b="1" i="0" u="none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Wymuszone bierne palenie</a:t>
            </a:r>
            <a:r>
              <a:rPr lang="en-US" sz="28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najbardziej zagraża noworodkom  i  </a:t>
            </a:r>
            <a:r>
              <a:rPr lang="en-US" sz="2800" b="1" i="0" u="sng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małym dzieciom</a:t>
            </a:r>
            <a:r>
              <a:rPr lang="en-US" sz="28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, które nie potrafią upomnieć  się  o swoje prawo  do zdrowego środowiska i  nie  mają  możliwości uniknąć przebywania w zadymionym przez dorosłych pomieszczeniach.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None/>
            </a:pPr>
            <a:r>
              <a:rPr lang="en-US" sz="2800" b="1" i="0" u="none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Bierne palenie</a:t>
            </a:r>
            <a:r>
              <a:rPr lang="en-US" sz="28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to  także  narażenie  płodu  na działanie  dymu tytoniowego przez  palącą  w czasie  ciąży  matkę.</a:t>
            </a:r>
            <a:endParaRPr/>
          </a:p>
        </p:txBody>
      </p:sp>
      <p:pic>
        <p:nvPicPr>
          <p:cNvPr id="332" name="Google Shape;332;p40" descr="BD00023_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00" y="5562600"/>
            <a:ext cx="1219200" cy="969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0" descr="CAG049C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01000" y="3352800"/>
            <a:ext cx="866775" cy="1371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1"/>
          <p:cNvSpPr txBox="1">
            <a:spLocks noGrp="1"/>
          </p:cNvSpPr>
          <p:nvPr>
            <p:ph type="body" idx="1"/>
          </p:nvPr>
        </p:nvSpPr>
        <p:spPr>
          <a:xfrm>
            <a:off x="304800" y="533400"/>
            <a:ext cx="8540700" cy="5943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rgbClr val="00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 sz="3200" b="1" i="0" u="sng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W Polsce: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560"/>
              <a:buNone/>
            </a:pPr>
            <a:r>
              <a:rPr lang="en-US" sz="32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92 % palących przyznaje się do palenia w obecności dzieci;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560"/>
              <a:buNone/>
            </a:pPr>
            <a:r>
              <a:rPr lang="en-US" sz="32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70 % dzieci narażonych jest na wymuszone bierne palenie;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560"/>
              <a:buNone/>
            </a:pPr>
            <a:r>
              <a:rPr lang="en-US" sz="32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Każdego roku rodzi się 100 000 dzieci po 9-miesięcznej ekspozycji na dym tytoniowy z powodu palenia przez matkę w czasie ciąży</a:t>
            </a:r>
            <a:r>
              <a:rPr lang="en-US" sz="3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</p:txBody>
      </p:sp>
      <p:pic>
        <p:nvPicPr>
          <p:cNvPr id="339" name="Google Shape;339;p41" descr="BD00023_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381000"/>
            <a:ext cx="990599" cy="78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41" descr="CAJIUTV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9800" y="4724400"/>
            <a:ext cx="2895600" cy="1868487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2"/>
          <p:cNvSpPr txBox="1">
            <a:spLocks noGrp="1"/>
          </p:cNvSpPr>
          <p:nvPr>
            <p:ph type="body" idx="1"/>
          </p:nvPr>
        </p:nvSpPr>
        <p:spPr>
          <a:xfrm>
            <a:off x="152400" y="381000"/>
            <a:ext cx="8763000" cy="25908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 sz="3200" b="1" i="0" u="none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                      UŚWIADAMIAJMY  RODZICÓW</a:t>
            </a:r>
            <a:br>
              <a:rPr lang="en-US" sz="3200" b="1" i="0" u="none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200" b="1" i="0" u="none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                       oraz     dzieci   </a:t>
            </a:r>
            <a:r>
              <a:rPr lang="en-US" sz="32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o   tym ,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560"/>
              <a:buNone/>
            </a:pPr>
            <a:r>
              <a:rPr lang="en-US" sz="3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sng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że  każde dziecko ma prawo do dorastania</a:t>
            </a:r>
            <a:r>
              <a:rPr lang="en-US" sz="3200" b="0" i="0" u="none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560"/>
              <a:buNone/>
            </a:pPr>
            <a:r>
              <a:rPr lang="en-US" sz="3200" b="0" i="0" u="sng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w środowisku  wolnym od  dymu tytoniowego</a:t>
            </a:r>
            <a:r>
              <a:rPr lang="en-US" sz="3200" b="0" i="0" u="none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 !</a:t>
            </a:r>
            <a:endParaRPr/>
          </a:p>
        </p:txBody>
      </p:sp>
      <p:sp>
        <p:nvSpPr>
          <p:cNvPr id="346" name="Google Shape;346;p42"/>
          <p:cNvSpPr txBox="1"/>
          <p:nvPr/>
        </p:nvSpPr>
        <p:spPr>
          <a:xfrm>
            <a:off x="228600" y="2895600"/>
            <a:ext cx="8686800" cy="3765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eorgia"/>
              <a:buNone/>
            </a:pPr>
            <a:r>
              <a:rPr lang="en-US" sz="24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/>
                <a:ea typeface="Georgia"/>
                <a:cs typeface="Georgia"/>
                <a:sym typeface="Georgia"/>
              </a:rPr>
              <a:t>Najnowsze badania coraz częściej wskazują,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eorgia"/>
              <a:buNone/>
            </a:pPr>
            <a:r>
              <a:rPr lang="en-US" sz="24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/>
                <a:ea typeface="Georgia"/>
                <a:cs typeface="Georgia"/>
                <a:sym typeface="Georgia"/>
              </a:rPr>
              <a:t> że  dzieci  te cechują się gorszym rozwojem psychofizycznym oraz sprawiają więcej kłopotów wychowawczych, mają trudności z czytaniem  i pisaniem , zaburzenia układu nerwowego, które objawiają się  impulsywnością  , trudnościami w skupieniu uwagi , niepokojem , nadwrażliwością , trudnościami   w   przystosowaniu.</a:t>
            </a:r>
            <a:endParaRPr sz="2400" b="1" i="0" u="none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FF33"/>
              </a:buClr>
              <a:buSzPts val="2000"/>
              <a:buFont typeface="Georgia"/>
              <a:buNone/>
            </a:pPr>
            <a:r>
              <a:rPr lang="en-US" sz="2000" b="1" i="0" u="none">
                <a:solidFill>
                  <a:srgbClr val="99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/>
                <a:ea typeface="Georgia"/>
                <a:cs typeface="Georgia"/>
                <a:sym typeface="Georgia"/>
              </a:rPr>
              <a:t>(  Młodzież   pochodząca  z  palących  rodzin jest  mniej  skłonna uwierzyć,  że   palenie   rzeczywiście   szkodzi  zdrowiu     !   )</a:t>
            </a:r>
            <a:r>
              <a:rPr lang="en-US" sz="2000" b="1" i="0" u="none">
                <a:solidFill>
                  <a:srgbClr val="99FF33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pic>
        <p:nvPicPr>
          <p:cNvPr id="347" name="Google Shape;347;p42" descr="zzz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8600" y="2514600"/>
            <a:ext cx="1163637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42" descr="12227668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152400"/>
            <a:ext cx="2057400" cy="141605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349" name="Google Shape;349;p42" descr="logo_GI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07425" y="6172200"/>
            <a:ext cx="536575" cy="538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533400" y="152400"/>
            <a:ext cx="8229600" cy="9843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omic Sans MS"/>
              <a:buNone/>
            </a:pPr>
            <a:r>
              <a:rPr lang="en-US" sz="4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  Co  zawiera  </a:t>
            </a:r>
            <a:r>
              <a:rPr lang="en-US" sz="4400" b="0" i="0" u="none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dym  tytoniowy </a:t>
            </a:r>
            <a:r>
              <a:rPr lang="en-US" sz="4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/>
          </a:p>
        </p:txBody>
      </p:sp>
      <p:pic>
        <p:nvPicPr>
          <p:cNvPr id="117" name="Google Shape;117;p16" descr="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219200"/>
            <a:ext cx="4343401" cy="3378200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18" name="Google Shape;118;p16" descr="jj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9400" y="990600"/>
            <a:ext cx="2514600" cy="1881187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19" name="Google Shape;119;p16"/>
          <p:cNvSpPr txBox="1"/>
          <p:nvPr/>
        </p:nvSpPr>
        <p:spPr>
          <a:xfrm>
            <a:off x="2438400" y="2743200"/>
            <a:ext cx="6477000" cy="41433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</a:pPr>
            <a:endParaRPr sz="2000" b="1" i="0" u="none">
              <a:solidFill>
                <a:srgbClr val="FFCC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FFCC00"/>
              </a:buClr>
              <a:buSzPts val="2000"/>
              <a:buFont typeface="Georgia"/>
              <a:buNone/>
            </a:pPr>
            <a:r>
              <a:rPr lang="en-US" sz="2000" b="1" i="0" u="none">
                <a:solidFill>
                  <a:srgbClr val="FFCC00"/>
                </a:solidFill>
                <a:latin typeface="Georgia"/>
                <a:ea typeface="Georgia"/>
                <a:cs typeface="Georgia"/>
                <a:sym typeface="Georgia"/>
              </a:rPr>
              <a:t>       </a:t>
            </a:r>
            <a:r>
              <a:rPr lang="en-US" sz="2400" b="1" i="0" u="none">
                <a:solidFill>
                  <a:srgbClr val="FFCC00"/>
                </a:solidFill>
                <a:latin typeface="Georgia"/>
                <a:ea typeface="Georgia"/>
                <a:cs typeface="Georgia"/>
                <a:sym typeface="Georgia"/>
              </a:rPr>
              <a:t>Składa się z prawie </a:t>
            </a:r>
            <a:r>
              <a:rPr lang="en-US" sz="2400" b="1" i="0" u="sng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4.000 związków</a:t>
            </a:r>
            <a:r>
              <a:rPr lang="en-US" sz="2400" b="1" i="0" u="none">
                <a:solidFill>
                  <a:srgbClr val="FFCC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b="1" i="0" u="sng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chemicznyc</a:t>
            </a:r>
            <a:r>
              <a:rPr lang="en-US" sz="2400" b="1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h,</a:t>
            </a:r>
            <a:r>
              <a:rPr lang="en-US" sz="2400" b="1" i="0" u="none">
                <a:solidFill>
                  <a:srgbClr val="FFCC00"/>
                </a:solidFill>
                <a:latin typeface="Georgia"/>
                <a:ea typeface="Georgia"/>
                <a:cs typeface="Georgia"/>
                <a:sym typeface="Georgia"/>
              </a:rPr>
              <a:t> z tego ponad  </a:t>
            </a:r>
            <a:r>
              <a:rPr lang="en-US" sz="2400" b="1" i="0" u="none">
                <a:solidFill>
                  <a:srgbClr val="00FF00"/>
                </a:solidFill>
                <a:latin typeface="Georgia"/>
                <a:ea typeface="Georgia"/>
                <a:cs typeface="Georgia"/>
                <a:sym typeface="Georgia"/>
              </a:rPr>
              <a:t>40</a:t>
            </a:r>
            <a:r>
              <a:rPr lang="en-US" sz="2400" b="1" i="0" u="none">
                <a:solidFill>
                  <a:srgbClr val="FFCC00"/>
                </a:solidFill>
                <a:latin typeface="Georgia"/>
                <a:ea typeface="Georgia"/>
                <a:cs typeface="Georgia"/>
                <a:sym typeface="Georgia"/>
              </a:rPr>
              <a:t>  </a:t>
            </a:r>
            <a:r>
              <a:rPr lang="en-US" sz="2400" b="1" i="0" u="sng">
                <a:solidFill>
                  <a:srgbClr val="FFCC00"/>
                </a:solidFill>
                <a:latin typeface="Georgia"/>
                <a:ea typeface="Georgia"/>
                <a:cs typeface="Georgia"/>
                <a:sym typeface="Georgia"/>
              </a:rPr>
              <a:t>to</a:t>
            </a:r>
            <a:r>
              <a:rPr lang="en-US" sz="2400" b="1" i="0" u="none">
                <a:solidFill>
                  <a:srgbClr val="FFCC00"/>
                </a:solidFill>
                <a:latin typeface="Georgia"/>
                <a:ea typeface="Georgia"/>
                <a:cs typeface="Georgia"/>
                <a:sym typeface="Georgia"/>
              </a:rPr>
              <a:t>  </a:t>
            </a:r>
            <a:r>
              <a:rPr lang="en-US" sz="2400" b="1" i="0" u="sng">
                <a:solidFill>
                  <a:srgbClr val="E5C9BF"/>
                </a:solidFill>
                <a:latin typeface="Georgia"/>
                <a:ea typeface="Georgia"/>
                <a:cs typeface="Georgia"/>
                <a:sym typeface="Georgia"/>
              </a:rPr>
              <a:t>substancje rakotwórcze</a:t>
            </a:r>
            <a:r>
              <a:rPr lang="en-US" sz="2400" b="1" i="0" u="none">
                <a:solidFill>
                  <a:srgbClr val="FFCC00"/>
                </a:solidFill>
                <a:latin typeface="Georgia"/>
                <a:ea typeface="Georgia"/>
                <a:cs typeface="Georgia"/>
                <a:sym typeface="Georgia"/>
              </a:rPr>
              <a:t>.                                  </a:t>
            </a:r>
            <a:r>
              <a:rPr lang="en-US" sz="2400" b="1" i="0" u="none">
                <a:solidFill>
                  <a:srgbClr val="FFCC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Ich działanie </a:t>
            </a:r>
            <a:r>
              <a:rPr lang="en-US" sz="2400" b="1" i="0" u="none">
                <a:solidFill>
                  <a:srgbClr val="FFCC00"/>
                </a:solidFill>
                <a:latin typeface="Georgia"/>
                <a:ea typeface="Georgia"/>
                <a:cs typeface="Georgia"/>
                <a:sym typeface="Georgia"/>
              </a:rPr>
              <a:t>nie  jest ograniczone jedynie do palaczy tytoniu, ale także dotyczy wszystkich tych osób (mężczyzn, kobiet i dzieci), które przebywają w pomieszczeniach, gdzie występuje dym tytoniowy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66FF33"/>
              </a:buClr>
              <a:buSzPts val="2400"/>
              <a:buFont typeface="Georgia"/>
              <a:buNone/>
            </a:pPr>
            <a:r>
              <a:rPr lang="en-US" sz="2400" b="1" i="0" u="none">
                <a:solidFill>
                  <a:srgbClr val="66FF33"/>
                </a:solidFill>
                <a:latin typeface="Georgia"/>
                <a:ea typeface="Georgia"/>
                <a:cs typeface="Georgia"/>
                <a:sym typeface="Georgia"/>
              </a:rPr>
              <a:t>                  </a:t>
            </a:r>
            <a:r>
              <a:rPr lang="en-US" sz="2400" b="1" i="0" u="none">
                <a:solidFill>
                  <a:srgbClr val="00FF00"/>
                </a:solidFill>
                <a:latin typeface="Georgia"/>
                <a:ea typeface="Georgia"/>
                <a:cs typeface="Georgia"/>
                <a:sym typeface="Georgia"/>
              </a:rPr>
              <a:t>( tzw. „ paleni  palacze  " ).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rgbClr val="00FF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20" name="Google Shape;120;p16" descr="obrazek_maly_79712z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5800" y="5257800"/>
            <a:ext cx="1752600" cy="133985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21" name="Google Shape;121;p16" descr="logo_GI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77200" y="5791200"/>
            <a:ext cx="915987" cy="9191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16"/>
          <p:cNvCxnSpPr/>
          <p:nvPr/>
        </p:nvCxnSpPr>
        <p:spPr>
          <a:xfrm>
            <a:off x="5410200" y="990600"/>
            <a:ext cx="0" cy="1828800"/>
          </a:xfrm>
          <a:prstGeom prst="straightConnector1">
            <a:avLst/>
          </a:prstGeom>
          <a:noFill/>
          <a:ln w="76200" cap="flat" cmpd="sng">
            <a:solidFill>
              <a:schemeClr val="hlink"/>
            </a:solidFill>
            <a:prstDash val="solid"/>
            <a:miter lim="800000"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3"/>
          <p:cNvSpPr txBox="1"/>
          <p:nvPr/>
        </p:nvSpPr>
        <p:spPr>
          <a:xfrm>
            <a:off x="381000" y="404812"/>
            <a:ext cx="8296200" cy="981000"/>
          </a:xfrm>
          <a:prstGeom prst="rect">
            <a:avLst/>
          </a:prstGeom>
          <a:solidFill>
            <a:schemeClr val="dk2"/>
          </a:solidFill>
          <a:ln w="12700" cap="sq" cmpd="sng">
            <a:solidFill>
              <a:srgbClr val="00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WPŁYW   DYMU   TYTONIOWEGO 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NA   POWSTAWANIE  CHORÓB</a:t>
            </a:r>
            <a:endParaRPr/>
          </a:p>
        </p:txBody>
      </p:sp>
      <p:sp>
        <p:nvSpPr>
          <p:cNvPr id="355" name="Google Shape;355;p43"/>
          <p:cNvSpPr txBox="1"/>
          <p:nvPr/>
        </p:nvSpPr>
        <p:spPr>
          <a:xfrm>
            <a:off x="533400" y="2286000"/>
            <a:ext cx="3959100" cy="4194300"/>
          </a:xfrm>
          <a:prstGeom prst="rect">
            <a:avLst/>
          </a:prstGeom>
          <a:solidFill>
            <a:schemeClr val="dk2"/>
          </a:solidFill>
          <a:ln w="12700" cap="sq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sng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Silny związek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Tahoma"/>
              <a:buNone/>
            </a:pPr>
            <a:endParaRPr sz="800" b="1" i="0" u="none">
              <a:solidFill>
                <a:schemeClr val="l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płuc</a:t>
            </a:r>
            <a:endParaRPr/>
          </a:p>
          <a:p>
            <a:pPr marL="0" marR="0" lvl="0" indent="-152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krtani</a:t>
            </a:r>
            <a:endParaRPr/>
          </a:p>
          <a:p>
            <a:pPr marL="0" marR="0" lvl="0" indent="-152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gardła</a:t>
            </a:r>
            <a:endParaRPr/>
          </a:p>
          <a:p>
            <a:pPr marL="0" marR="0" lvl="0" indent="-152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przełyku</a:t>
            </a:r>
            <a:endParaRPr/>
          </a:p>
          <a:p>
            <a:pPr marL="0" marR="0" lvl="0" indent="-152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jamy ustnej</a:t>
            </a:r>
            <a:endParaRPr/>
          </a:p>
          <a:p>
            <a:pPr marL="0" marR="0" lvl="0" indent="-152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miedniczek nerkowych</a:t>
            </a:r>
            <a:endParaRPr/>
          </a:p>
          <a:p>
            <a:pPr marL="0" marR="0" lvl="0" indent="-152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pęcherza moczowego</a:t>
            </a:r>
            <a:endParaRPr/>
          </a:p>
          <a:p>
            <a:pPr marL="0" marR="0" lvl="0" indent="-152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trzustki</a:t>
            </a:r>
            <a:endParaRPr/>
          </a:p>
        </p:txBody>
      </p:sp>
      <p:sp>
        <p:nvSpPr>
          <p:cNvPr id="356" name="Google Shape;356;p43"/>
          <p:cNvSpPr txBox="1"/>
          <p:nvPr/>
        </p:nvSpPr>
        <p:spPr>
          <a:xfrm>
            <a:off x="5105400" y="2438400"/>
            <a:ext cx="3429000" cy="3938700"/>
          </a:xfrm>
          <a:prstGeom prst="rect">
            <a:avLst/>
          </a:prstGeom>
          <a:solidFill>
            <a:schemeClr val="dk2"/>
          </a:solidFill>
          <a:ln w="12700" cap="sq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sng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Słabszy związek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Tahoma"/>
              <a:buNone/>
            </a:pPr>
            <a:endParaRPr sz="800" b="1" i="0" u="none">
              <a:solidFill>
                <a:schemeClr val="l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żołądka</a:t>
            </a:r>
            <a:endParaRPr/>
          </a:p>
          <a:p>
            <a:pPr marL="0" marR="0" lvl="0" indent="-152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nosa</a:t>
            </a:r>
            <a:endParaRPr/>
          </a:p>
          <a:p>
            <a:pPr marL="0" marR="0" lvl="0" indent="-152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wargi</a:t>
            </a:r>
            <a:endParaRPr/>
          </a:p>
          <a:p>
            <a:pPr marL="0" marR="0" lvl="0" indent="-152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wątroby</a:t>
            </a:r>
            <a:endParaRPr/>
          </a:p>
          <a:p>
            <a:pPr marL="0" marR="0" lvl="0" indent="-152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miąższu nerek</a:t>
            </a:r>
            <a:endParaRPr/>
          </a:p>
          <a:p>
            <a:pPr marL="0" marR="0" lvl="0" indent="-152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białaczki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l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43"/>
          <p:cNvSpPr txBox="1"/>
          <p:nvPr/>
        </p:nvSpPr>
        <p:spPr>
          <a:xfrm>
            <a:off x="1979612" y="1628775"/>
            <a:ext cx="3744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8" name="Google Shape;358;p43"/>
          <p:cNvSpPr txBox="1"/>
          <p:nvPr/>
        </p:nvSpPr>
        <p:spPr>
          <a:xfrm>
            <a:off x="1828800" y="1600200"/>
            <a:ext cx="5329200" cy="469800"/>
          </a:xfrm>
          <a:prstGeom prst="rect">
            <a:avLst/>
          </a:prstGeom>
          <a:solidFill>
            <a:srgbClr val="CCECFF"/>
          </a:solidFill>
          <a:ln w="12700" cap="sq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CHOROBY    NOWOTWOROWE:</a:t>
            </a:r>
            <a:endParaRPr/>
          </a:p>
        </p:txBody>
      </p:sp>
      <p:pic>
        <p:nvPicPr>
          <p:cNvPr id="359" name="Google Shape;359;p43" descr="BD00023_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00" y="5486400"/>
            <a:ext cx="1447800" cy="115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43" descr="CAABO92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71800" y="2667000"/>
            <a:ext cx="2187575" cy="2209800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4"/>
          <p:cNvSpPr txBox="1"/>
          <p:nvPr/>
        </p:nvSpPr>
        <p:spPr>
          <a:xfrm>
            <a:off x="1116012" y="404812"/>
            <a:ext cx="7345500" cy="981000"/>
          </a:xfrm>
          <a:prstGeom prst="rect">
            <a:avLst/>
          </a:prstGeom>
          <a:solidFill>
            <a:schemeClr val="dk2"/>
          </a:solidFill>
          <a:ln w="12700" cap="sq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WPŁYW   DYMU   TYTONIOWEGO 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NA   POWSTAWANIE  CHORÓB  c.d</a:t>
            </a:r>
            <a:r>
              <a:rPr lang="en-US" sz="2400" b="1" i="0" u="none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366" name="Google Shape;366;p44"/>
          <p:cNvSpPr txBox="1"/>
          <p:nvPr/>
        </p:nvSpPr>
        <p:spPr>
          <a:xfrm>
            <a:off x="1905000" y="1752600"/>
            <a:ext cx="5329200" cy="469800"/>
          </a:xfrm>
          <a:prstGeom prst="rect">
            <a:avLst/>
          </a:prstGeom>
          <a:solidFill>
            <a:srgbClr val="CCECFF"/>
          </a:solidFill>
          <a:ln w="12700" cap="sq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CHOROBY    UKŁADU  KRĄŻENIA :</a:t>
            </a:r>
            <a:endParaRPr/>
          </a:p>
        </p:txBody>
      </p:sp>
      <p:sp>
        <p:nvSpPr>
          <p:cNvPr id="367" name="Google Shape;367;p44"/>
          <p:cNvSpPr txBox="1"/>
          <p:nvPr/>
        </p:nvSpPr>
        <p:spPr>
          <a:xfrm>
            <a:off x="900112" y="2492375"/>
            <a:ext cx="7343700" cy="4048200"/>
          </a:xfrm>
          <a:prstGeom prst="rect">
            <a:avLst/>
          </a:prstGeom>
          <a:solidFill>
            <a:schemeClr val="dk2"/>
          </a:solidFill>
          <a:ln w="12700" cap="sq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 chorobę  wieńcową  serca </a:t>
            </a:r>
            <a:endParaRPr/>
          </a:p>
          <a:p>
            <a:pPr marL="0" marR="0" lvl="0" indent="-152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 zespół  płucno-sercowy </a:t>
            </a:r>
            <a:endParaRPr/>
          </a:p>
          <a:p>
            <a:pPr marL="0" marR="0" lvl="0" indent="-152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 degenerację  miąższu  sercowego </a:t>
            </a:r>
            <a:endParaRPr/>
          </a:p>
          <a:p>
            <a:pPr marL="0" marR="0" lvl="0" indent="-152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 nadciśnienie </a:t>
            </a:r>
            <a:endParaRPr/>
          </a:p>
          <a:p>
            <a:pPr marL="0" marR="0" lvl="0" indent="-152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 miażdżycę </a:t>
            </a:r>
            <a:endParaRPr/>
          </a:p>
          <a:p>
            <a:pPr marL="0" marR="0" lvl="0" indent="-152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 tętniaka  aorty</a:t>
            </a:r>
            <a:endParaRPr/>
          </a:p>
          <a:p>
            <a:pPr marL="0" marR="0" lvl="0" indent="-152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 chorobę  obwodowego  układu naczyniowego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    (łącznie  z  chorobą  Bürgera) </a:t>
            </a:r>
            <a:endParaRPr/>
          </a:p>
          <a:p>
            <a:pPr marL="0" marR="0" lvl="0" indent="-152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 chorobę  naczyń  mózgowych</a:t>
            </a:r>
            <a:endParaRPr/>
          </a:p>
        </p:txBody>
      </p:sp>
      <p:pic>
        <p:nvPicPr>
          <p:cNvPr id="368" name="Google Shape;368;p44" descr="BD00023_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1400" y="1600200"/>
            <a:ext cx="1447800" cy="115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44" descr="logo_GI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5791200"/>
            <a:ext cx="915987" cy="919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5"/>
          <p:cNvSpPr txBox="1"/>
          <p:nvPr/>
        </p:nvSpPr>
        <p:spPr>
          <a:xfrm>
            <a:off x="609600" y="609600"/>
            <a:ext cx="7921500" cy="543000"/>
          </a:xfrm>
          <a:prstGeom prst="rect">
            <a:avLst/>
          </a:prstGeom>
          <a:solidFill>
            <a:srgbClr val="CCECFF"/>
          </a:solidFill>
          <a:ln w="12700" cap="sq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TAKŻE  ZWIĘKSZA  RYZYKO  ZACHOROWANIA  NA:</a:t>
            </a:r>
            <a:endParaRPr/>
          </a:p>
        </p:txBody>
      </p:sp>
      <p:sp>
        <p:nvSpPr>
          <p:cNvPr id="375" name="Google Shape;375;p45"/>
          <p:cNvSpPr txBox="1"/>
          <p:nvPr/>
        </p:nvSpPr>
        <p:spPr>
          <a:xfrm>
            <a:off x="457200" y="1752600"/>
            <a:ext cx="7924800" cy="3902100"/>
          </a:xfrm>
          <a:prstGeom prst="rect">
            <a:avLst/>
          </a:prstGeom>
          <a:solidFill>
            <a:schemeClr val="dk2"/>
          </a:solidFill>
          <a:ln w="12700" cap="sq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przewlekłe  zapalenia  oskrzeli</a:t>
            </a:r>
            <a:endParaRPr/>
          </a:p>
          <a:p>
            <a:pPr marL="0" marR="0" lvl="0" indent="-1524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zapalenie  płuc</a:t>
            </a:r>
            <a:endParaRPr/>
          </a:p>
          <a:p>
            <a:pPr marL="0" marR="0" lvl="0" indent="-1524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astmę  oskrzelową</a:t>
            </a:r>
            <a:endParaRPr/>
          </a:p>
          <a:p>
            <a:pPr marL="0" marR="0" lvl="0" indent="-1524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gruźlicę  płuc</a:t>
            </a:r>
            <a:endParaRPr/>
          </a:p>
          <a:p>
            <a:pPr marL="0" marR="0" lvl="0" indent="-1524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chorobę  wrzodową  żołądka  i  dwunastnicy</a:t>
            </a:r>
            <a:endParaRPr/>
          </a:p>
          <a:p>
            <a:pPr marL="0" marR="0" lvl="0" indent="-1524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kataraktę</a:t>
            </a:r>
            <a:endParaRPr/>
          </a:p>
          <a:p>
            <a:pPr marL="0" marR="0" lvl="0" indent="-1524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tytoniowe  niedowidzenie</a:t>
            </a:r>
            <a:endParaRPr/>
          </a:p>
          <a:p>
            <a:pPr marL="0" marR="0" lvl="0" indent="-1524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zwyrodnienie  plamki  związane  z  wiekiem</a:t>
            </a:r>
            <a:endParaRPr/>
          </a:p>
        </p:txBody>
      </p:sp>
      <p:pic>
        <p:nvPicPr>
          <p:cNvPr id="376" name="Google Shape;376;p45" descr="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6600" y="1219200"/>
            <a:ext cx="1801812" cy="2438400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377" name="Google Shape;377;p45" descr="BD00023_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989012"/>
            <a:ext cx="1066800" cy="84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45" descr="imag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62800" y="5029200"/>
            <a:ext cx="1752600" cy="1471612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379" name="Google Shape;379;p45"/>
          <p:cNvSpPr txBox="1"/>
          <p:nvPr/>
        </p:nvSpPr>
        <p:spPr>
          <a:xfrm>
            <a:off x="533400" y="152400"/>
            <a:ext cx="8153400" cy="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WPŁYW   DYMU   TYTONIOWEGO NA   POWSTAWANIE  CHORÓB  c.d.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6"/>
          <p:cNvSpPr txBox="1"/>
          <p:nvPr/>
        </p:nvSpPr>
        <p:spPr>
          <a:xfrm>
            <a:off x="457200" y="609600"/>
            <a:ext cx="8458200" cy="543000"/>
          </a:xfrm>
          <a:prstGeom prst="rect">
            <a:avLst/>
          </a:prstGeom>
          <a:solidFill>
            <a:srgbClr val="CCECFF"/>
          </a:solidFill>
          <a:ln w="12700" cap="sq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TAKŻE  ZWIĘKSZA  RYZYKO  ZACHOROWANIA  NA  :</a:t>
            </a:r>
            <a:endParaRPr/>
          </a:p>
        </p:txBody>
      </p:sp>
      <p:sp>
        <p:nvSpPr>
          <p:cNvPr id="385" name="Google Shape;385;p46"/>
          <p:cNvSpPr txBox="1"/>
          <p:nvPr/>
        </p:nvSpPr>
        <p:spPr>
          <a:xfrm>
            <a:off x="381000" y="1905000"/>
            <a:ext cx="6481800" cy="4037100"/>
          </a:xfrm>
          <a:prstGeom prst="rect">
            <a:avLst/>
          </a:prstGeom>
          <a:solidFill>
            <a:schemeClr val="dk2"/>
          </a:solidFill>
          <a:ln w="12700" cap="sq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paradontozę</a:t>
            </a:r>
            <a:endParaRPr/>
          </a:p>
          <a:p>
            <a:pPr marL="0" marR="0" lvl="0" indent="-1778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osteoporozę</a:t>
            </a:r>
            <a:endParaRPr/>
          </a:p>
          <a:p>
            <a:pPr marL="0" marR="0" lvl="0" indent="-177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chorobę  Crohna</a:t>
            </a:r>
            <a:endParaRPr/>
          </a:p>
          <a:p>
            <a:pPr marL="0" marR="0" lvl="0" indent="-177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mniejszą  płodność</a:t>
            </a:r>
            <a:endParaRPr/>
          </a:p>
          <a:p>
            <a:pPr marL="0" marR="0" lvl="0" indent="-177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niższą  wagę  urodzeniową  noworodków</a:t>
            </a:r>
            <a:endParaRPr/>
          </a:p>
          <a:p>
            <a:pPr marL="0" marR="0" lvl="0" indent="-177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zespół  nagłej  śmierci  noworodka</a:t>
            </a:r>
            <a:endParaRPr/>
          </a:p>
        </p:txBody>
      </p:sp>
      <p:pic>
        <p:nvPicPr>
          <p:cNvPr id="386" name="Google Shape;386;p46" descr="Ząbki II 007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4800" y="3810000"/>
            <a:ext cx="990600" cy="920750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387" name="Google Shape;387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9600" y="1524000"/>
            <a:ext cx="1752600" cy="935037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388" name="Google Shape;388;p46" descr="kosc_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48400" y="1905000"/>
            <a:ext cx="2038350" cy="1752600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389" name="Google Shape;389;p46" descr="25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81800" y="4267200"/>
            <a:ext cx="1057275" cy="2333625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body" idx="1"/>
          </p:nvPr>
        </p:nvSpPr>
        <p:spPr>
          <a:xfrm>
            <a:off x="228600" y="228600"/>
            <a:ext cx="8382000" cy="41148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rgbClr val="00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2800" b="1" i="0" u="none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Spalanie </a:t>
            </a:r>
            <a:r>
              <a:rPr lang="en-US" sz="28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w  wysokiej  temperaturze  tytoniu                 w  postaci papierosa,  fajki  lub  cygara  jest  procesem  chemicznym.  W  jego  wyniku  powstaje  wiele  groźnych  dla  zdrowia  trucizn.</a:t>
            </a:r>
            <a:endParaRPr/>
          </a:p>
        </p:txBody>
      </p:sp>
      <p:pic>
        <p:nvPicPr>
          <p:cNvPr id="128" name="Google Shape;128;p17" descr="MPj0289084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2743200"/>
            <a:ext cx="3124200" cy="2062162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29" name="Google Shape;129;p17" descr="stop_smok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400" y="5562600"/>
            <a:ext cx="9906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 descr="papiero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33800" y="2133600"/>
            <a:ext cx="3894137" cy="4495801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18900000">
              <a:srgbClr val="808080">
                <a:alpha val="49800"/>
              </a:srgbClr>
            </a:outerShdw>
          </a:effectLst>
        </p:spPr>
      </p:pic>
      <p:pic>
        <p:nvPicPr>
          <p:cNvPr id="131" name="Google Shape;131;p17" descr="ludzik2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09800" y="3886200"/>
            <a:ext cx="1436687" cy="27622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>
            <a:spLocks noGrp="1"/>
          </p:cNvSpPr>
          <p:nvPr>
            <p:ph type="body" idx="1"/>
          </p:nvPr>
        </p:nvSpPr>
        <p:spPr>
          <a:xfrm>
            <a:off x="381000" y="381000"/>
            <a:ext cx="8305800" cy="50292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 sz="3200" b="1" i="0" u="none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/>
                <a:ea typeface="Georgia"/>
                <a:cs typeface="Georgia"/>
                <a:sym typeface="Georgia"/>
              </a:rPr>
              <a:t>Szkodliwe  jest  zarówno  palenie         </a:t>
            </a:r>
            <a:r>
              <a:rPr lang="en-US" sz="3200" b="1" i="0" u="sng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/>
                <a:ea typeface="Georgia"/>
                <a:cs typeface="Georgia"/>
                <a:sym typeface="Georgia"/>
              </a:rPr>
              <a:t>czynne </a:t>
            </a:r>
            <a:r>
              <a:rPr lang="en-US" sz="3200" b="1" i="0" u="none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/>
                <a:ea typeface="Georgia"/>
                <a:cs typeface="Georgia"/>
                <a:sym typeface="Georgia"/>
              </a:rPr>
              <a:t>    jak   i   </a:t>
            </a:r>
            <a:r>
              <a:rPr lang="en-US" sz="3200" b="1" i="0" u="sng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/>
                <a:ea typeface="Georgia"/>
                <a:cs typeface="Georgia"/>
                <a:sym typeface="Georgia"/>
              </a:rPr>
              <a:t>bierne</a:t>
            </a:r>
            <a:r>
              <a:rPr lang="en-US" sz="3200" b="1" i="0" u="none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/>
                <a:ea typeface="Georgia"/>
                <a:cs typeface="Georgia"/>
                <a:sym typeface="Georgia"/>
              </a:rPr>
              <a:t>.</a:t>
            </a:r>
            <a:endParaRPr/>
          </a:p>
        </p:txBody>
      </p:sp>
      <p:pic>
        <p:nvPicPr>
          <p:cNvPr id="137" name="Google Shape;137;p18" descr="PE00014_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6248400" y="3048000"/>
            <a:ext cx="2590800" cy="2171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8" descr="MMj02347130000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5600" y="4419600"/>
            <a:ext cx="22098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8" descr="mylifestyle_tobacc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05600" y="1524000"/>
            <a:ext cx="2209800" cy="1208087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40" name="Google Shape;140;p18" descr="logo_GI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53400" y="5867400"/>
            <a:ext cx="763587" cy="766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 descr="palenie-jest-slabe-10-638"/>
          <p:cNvPicPr preferRelativeResize="0"/>
          <p:nvPr/>
        </p:nvPicPr>
        <p:blipFill rotWithShape="1">
          <a:blip r:embed="rId7">
            <a:alphaModFix/>
          </a:blip>
          <a:srcRect b="-715"/>
          <a:stretch/>
        </p:blipFill>
        <p:spPr>
          <a:xfrm>
            <a:off x="228600" y="1600200"/>
            <a:ext cx="6746875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229600" cy="6858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Comic Sans MS"/>
              <a:buNone/>
            </a:pPr>
            <a:r>
              <a:rPr lang="en-US" sz="3600" b="1" i="0" u="none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 5  Faz uzależnienia od  tytoniu</a:t>
            </a:r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381000" y="990600"/>
            <a:ext cx="8229600" cy="2133600"/>
          </a:xfrm>
          <a:prstGeom prst="rect">
            <a:avLst/>
          </a:prstGeom>
          <a:solidFill>
            <a:srgbClr val="0066CC"/>
          </a:solidFill>
          <a:ln w="9525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0" lvl="2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1. faza przygotowania</a:t>
            </a:r>
            <a:r>
              <a:rPr lang="en-US" sz="2000" b="0" i="0" u="none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 -     </a:t>
            </a:r>
            <a:r>
              <a:rPr lang="en-US" sz="2000" b="0" i="0" u="non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dziecko 2, 4- letnie</a:t>
            </a:r>
            <a:endParaRPr sz="2000" b="0" i="0" u="none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143000" lvl="2" indent="-228600" algn="l" rtl="0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SzPts val="2400"/>
              <a:buNone/>
            </a:pPr>
            <a:r>
              <a:rPr lang="en-US" sz="2400" b="1" i="0" u="none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W skutek przebywania z osobami palącymi – rodzicami, rodzeństwem itd., następuje “oswajanie się” z papierosem, nabywanie przekonań o korzyściach z palenia</a:t>
            </a:r>
            <a:endParaRPr/>
          </a:p>
          <a:p>
            <a:pPr marL="342900" lvl="0" indent="-220980" algn="l" rtl="0">
              <a:spcBef>
                <a:spcPts val="1880"/>
              </a:spcBef>
              <a:spcAft>
                <a:spcPts val="0"/>
              </a:spcAft>
              <a:buSzPts val="1920"/>
              <a:buNone/>
            </a:pPr>
            <a:endParaRPr sz="2400" b="1" i="0" u="none">
              <a:solidFill>
                <a:srgbClr val="66FF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685800" y="4114800"/>
            <a:ext cx="6553200" cy="45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lang="en-US" sz="24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2. faza próbowania-</a:t>
            </a:r>
            <a:endParaRPr/>
          </a:p>
        </p:txBody>
      </p:sp>
      <p:sp>
        <p:nvSpPr>
          <p:cNvPr id="149" name="Google Shape;149;p19"/>
          <p:cNvSpPr txBox="1"/>
          <p:nvPr/>
        </p:nvSpPr>
        <p:spPr>
          <a:xfrm>
            <a:off x="685800" y="4648200"/>
            <a:ext cx="7696200" cy="1562100"/>
          </a:xfrm>
          <a:prstGeom prst="rect">
            <a:avLst/>
          </a:prstGeom>
          <a:solidFill>
            <a:srgbClr val="0066CC"/>
          </a:solidFill>
          <a:ln w="9525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33"/>
              </a:buClr>
              <a:buSzPts val="2400"/>
              <a:buFont typeface="Century Gothic"/>
              <a:buNone/>
            </a:pPr>
            <a:r>
              <a:rPr lang="en-US" sz="2400" b="1" i="0" u="none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pierwsze próby poznania smaku papierosa – ok. 10 r.ż.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33"/>
              </a:buClr>
              <a:buSzPts val="2400"/>
              <a:buFont typeface="Century Gothic"/>
              <a:buNone/>
            </a:pPr>
            <a:r>
              <a:rPr lang="en-US" sz="2400" b="1" i="0" u="none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Papierosy  wypalane są zwykle pod wpływem rówieśników,</a:t>
            </a:r>
            <a:endParaRPr/>
          </a:p>
        </p:txBody>
      </p:sp>
      <p:pic>
        <p:nvPicPr>
          <p:cNvPr id="150" name="Google Shape;150;p19" descr="ludzik2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3800" y="2590800"/>
            <a:ext cx="1109662" cy="2133600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51" name="Google Shape;151;p19" descr="logo_GI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5791200"/>
            <a:ext cx="915987" cy="919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>
            <a:spLocks noGrp="1"/>
          </p:cNvSpPr>
          <p:nvPr>
            <p:ph type="title"/>
          </p:nvPr>
        </p:nvSpPr>
        <p:spPr>
          <a:xfrm>
            <a:off x="457200" y="347662"/>
            <a:ext cx="8305800" cy="6399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mic Sans MS"/>
              <a:buNone/>
            </a:pPr>
            <a:r>
              <a:rPr lang="en-US" sz="2800" b="1" i="0" u="none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       </a:t>
            </a:r>
            <a:r>
              <a:rPr lang="en-US" sz="28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3. faza eksperymentowania</a:t>
            </a:r>
            <a:r>
              <a:rPr lang="en-US" sz="4400" b="0" i="0" u="none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382000" cy="1905000"/>
          </a:xfrm>
          <a:prstGeom prst="rect">
            <a:avLst/>
          </a:prstGeom>
          <a:solidFill>
            <a:srgbClr val="0066CC"/>
          </a:solidFill>
          <a:ln w="9525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b="1" i="0" u="none">
                <a:solidFill>
                  <a:srgbClr val="66FF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11-13 roku życia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SzPts val="2400"/>
              <a:buNone/>
            </a:pPr>
            <a:r>
              <a:rPr lang="en-US" sz="2400" b="1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częstsze podejmowanie palenia w sytuacjach koleżeńskich, pod wpływem osób znaczących</a:t>
            </a:r>
            <a:endParaRPr/>
          </a:p>
        </p:txBody>
      </p:sp>
      <p:sp>
        <p:nvSpPr>
          <p:cNvPr id="158" name="Google Shape;158;p20"/>
          <p:cNvSpPr txBox="1"/>
          <p:nvPr/>
        </p:nvSpPr>
        <p:spPr>
          <a:xfrm>
            <a:off x="228600" y="3352800"/>
            <a:ext cx="8763000" cy="2678100"/>
          </a:xfrm>
          <a:prstGeom prst="rect">
            <a:avLst/>
          </a:prstGeom>
          <a:solidFill>
            <a:srgbClr val="0066CC"/>
          </a:solidFill>
          <a:ln w="9525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lang="en-US" sz="24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Szczególnie  istotnym problemem jest </a:t>
            </a:r>
            <a:r>
              <a:rPr lang="en-US" sz="2400" b="1" i="0" u="none">
                <a:solidFill>
                  <a:srgbClr val="66FF33"/>
                </a:solidFill>
                <a:latin typeface="Tahoma"/>
                <a:ea typeface="Tahoma"/>
                <a:cs typeface="Tahoma"/>
                <a:sym typeface="Tahoma"/>
              </a:rPr>
              <a:t>eksperymentowanie  z  paleniem tytoniu  przez  dzieci  i  młodzież</a:t>
            </a:r>
            <a:r>
              <a:rPr lang="en-US" sz="24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2400" b="1" i="0" u="sng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Zachowanie to</a:t>
            </a:r>
            <a:r>
              <a:rPr lang="en-US" sz="24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często  kończy  się uzależnieniem od nikotyny  - powodując konsekwencje  zdrowotne w  wieku dorosłym.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lang="en-US" sz="24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  </a:t>
            </a:r>
            <a:r>
              <a:rPr lang="en-US" sz="2400" b="1" i="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W tej grupie  wiekowej jest to  także zachowanie    torujące drogę dla  innych zachowań ryzykownych !!</a:t>
            </a:r>
            <a:endParaRPr/>
          </a:p>
        </p:txBody>
      </p:sp>
      <p:pic>
        <p:nvPicPr>
          <p:cNvPr id="159" name="Google Shape;159;p20" descr="WEB_CHEMIN_16546_12476563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609600"/>
            <a:ext cx="1116012" cy="26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0" descr="logo_GI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28012" y="5791200"/>
            <a:ext cx="915987" cy="919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/>
          <p:nvPr/>
        </p:nvSpPr>
        <p:spPr>
          <a:xfrm>
            <a:off x="457200" y="304800"/>
            <a:ext cx="8458200" cy="53769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33"/>
              </a:buClr>
              <a:buSzPts val="2400"/>
              <a:buFont typeface="Tahoma"/>
              <a:buNone/>
            </a:pPr>
            <a:r>
              <a:rPr lang="en-US" sz="2400" b="1" i="0" u="none">
                <a:solidFill>
                  <a:srgbClr val="66FF33"/>
                </a:solidFill>
                <a:latin typeface="Tahoma"/>
                <a:ea typeface="Tahoma"/>
                <a:cs typeface="Tahoma"/>
                <a:sym typeface="Tahoma"/>
              </a:rPr>
              <a:t>  E k s p e r y m e n t o w a n i  e        z    papierosami    zwiększa     znacznie ryzyko     regularnego palenia</a:t>
            </a:r>
            <a:r>
              <a:rPr lang="en-US" sz="2400" b="1" i="0" u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None/>
            </a:pPr>
            <a:r>
              <a:rPr lang="en-US" sz="2800" b="1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Często okres   od zapalenia  pierwszego, </a:t>
            </a:r>
            <a:r>
              <a:rPr lang="en-US" sz="2800" b="1" i="0" u="sng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„próbnego” papierosa</a:t>
            </a:r>
            <a:r>
              <a:rPr lang="en-US" sz="2800" b="1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  do   silnego uzależnienia od nikotyny trwa  u nastoletnich palaczy,   nie dłużej niż rok.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None/>
            </a:pPr>
            <a:r>
              <a:rPr lang="en-US" sz="2400" b="1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Kiedy nastolatek uświadamia sobie rozmiar swojego uzależnienia od nikotyny, rzucenie nałogu staje się bardzo trudne</a:t>
            </a:r>
            <a:r>
              <a:rPr lang="en-US" sz="2800" b="1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</a:pPr>
            <a:endParaRPr sz="2800" b="1" i="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66" name="Google Shape;166;p21" descr="12227668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3800" y="4114800"/>
            <a:ext cx="3581400" cy="2463800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67" name="Google Shape;167;p21" descr="logo_GI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01000" y="5791200"/>
            <a:ext cx="915987" cy="919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>
            <a:spLocks noGrp="1"/>
          </p:cNvSpPr>
          <p:nvPr>
            <p:ph type="title"/>
          </p:nvPr>
        </p:nvSpPr>
        <p:spPr>
          <a:xfrm>
            <a:off x="838200" y="228600"/>
            <a:ext cx="7772400" cy="12192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mic Sans MS"/>
              <a:buNone/>
            </a:pPr>
            <a:r>
              <a:rPr lang="en-US" sz="2800" b="1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4. faza regularnego palenia</a:t>
            </a:r>
            <a:endParaRPr/>
          </a:p>
        </p:txBody>
      </p:sp>
      <p:sp>
        <p:nvSpPr>
          <p:cNvPr id="173" name="Google Shape;173;p22"/>
          <p:cNvSpPr txBox="1">
            <a:spLocks noGrp="1"/>
          </p:cNvSpPr>
          <p:nvPr>
            <p:ph type="body" idx="1"/>
          </p:nvPr>
        </p:nvSpPr>
        <p:spPr>
          <a:xfrm>
            <a:off x="381000" y="1524000"/>
            <a:ext cx="7924800" cy="4572000"/>
          </a:xfrm>
          <a:prstGeom prst="rect">
            <a:avLst/>
          </a:prstGeom>
          <a:solidFill>
            <a:srgbClr val="006699"/>
          </a:solidFill>
          <a:ln w="9525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0" lvl="2" indent="-22860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00" b="1" i="0" u="none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marL="1143000" lvl="2" indent="-228600" algn="ctr" rtl="0">
              <a:lnSpc>
                <a:spcPct val="50000"/>
              </a:lnSpc>
              <a:spcBef>
                <a:spcPts val="2800"/>
              </a:spcBef>
              <a:spcAft>
                <a:spcPts val="0"/>
              </a:spcAft>
              <a:buSzPts val="3600"/>
              <a:buNone/>
            </a:pPr>
            <a:r>
              <a:rPr lang="en-US" sz="3600" b="1" i="0" u="none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600" b="1" i="0" u="none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14-16 rok życia </a:t>
            </a:r>
            <a:endParaRPr/>
          </a:p>
          <a:p>
            <a:pPr marL="1143000" lvl="2" indent="-228600" algn="ctr" rtl="0">
              <a:lnSpc>
                <a:spcPct val="50000"/>
              </a:lnSpc>
              <a:spcBef>
                <a:spcPts val="2800"/>
              </a:spcBef>
              <a:spcAft>
                <a:spcPts val="0"/>
              </a:spcAft>
              <a:buSzPts val="3600"/>
              <a:buNone/>
            </a:pPr>
            <a:r>
              <a:rPr lang="en-US" sz="3600" b="1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Wypalanie papierosów</a:t>
            </a:r>
            <a:endParaRPr/>
          </a:p>
          <a:p>
            <a:pPr marL="1143000" lvl="2" indent="-228600" algn="ctr" rtl="0">
              <a:lnSpc>
                <a:spcPct val="50000"/>
              </a:lnSpc>
              <a:spcBef>
                <a:spcPts val="2800"/>
              </a:spcBef>
              <a:spcAft>
                <a:spcPts val="0"/>
              </a:spcAft>
              <a:buSzPts val="3600"/>
              <a:buNone/>
            </a:pPr>
            <a:r>
              <a:rPr lang="en-US" sz="3600" b="1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początkowo przynajmniej raz  </a:t>
            </a:r>
            <a:endParaRPr/>
          </a:p>
          <a:p>
            <a:pPr marL="1143000" lvl="2" indent="-228600" algn="ctr" rtl="0">
              <a:lnSpc>
                <a:spcPct val="50000"/>
              </a:lnSpc>
              <a:spcBef>
                <a:spcPts val="2800"/>
              </a:spcBef>
              <a:spcAft>
                <a:spcPts val="0"/>
              </a:spcAft>
              <a:buSzPts val="3600"/>
              <a:buNone/>
            </a:pPr>
            <a:r>
              <a:rPr lang="en-US" sz="3600" b="1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 tygodniu w stałych</a:t>
            </a:r>
            <a:endParaRPr/>
          </a:p>
          <a:p>
            <a:pPr marL="1143000" lvl="2" indent="-228600" algn="ctr" rtl="0">
              <a:lnSpc>
                <a:spcPct val="50000"/>
              </a:lnSpc>
              <a:spcBef>
                <a:spcPts val="2800"/>
              </a:spcBef>
              <a:spcAft>
                <a:spcPts val="0"/>
              </a:spcAft>
              <a:buSzPts val="3600"/>
              <a:buNone/>
            </a:pPr>
            <a:r>
              <a:rPr lang="en-US" sz="3600" b="1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odstępach </a:t>
            </a:r>
            <a:endParaRPr/>
          </a:p>
          <a:p>
            <a:pPr marL="1143000" lvl="2" indent="-228600" algn="ctr" rtl="0">
              <a:lnSpc>
                <a:spcPct val="50000"/>
              </a:lnSpc>
              <a:spcBef>
                <a:spcPts val="2800"/>
              </a:spcBef>
              <a:spcAft>
                <a:spcPts val="0"/>
              </a:spcAft>
              <a:buSzPts val="3600"/>
              <a:buNone/>
            </a:pPr>
            <a:r>
              <a:rPr lang="en-US" sz="3600" b="1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z rosnącą częstotliwością</a:t>
            </a:r>
            <a:r>
              <a:rPr lang="en-US" sz="3600" b="1" i="0" u="none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endParaRPr/>
          </a:p>
          <a:p>
            <a:pPr marL="342900" lvl="0" indent="-160020" algn="l" rtl="0">
              <a:spcBef>
                <a:spcPts val="2120"/>
              </a:spcBef>
              <a:spcAft>
                <a:spcPts val="0"/>
              </a:spcAft>
              <a:buSzPts val="2880"/>
              <a:buNone/>
            </a:pPr>
            <a:endParaRPr sz="3600" b="1" i="0" u="none">
              <a:solidFill>
                <a:srgbClr val="66FF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4" name="Google Shape;174;p22" descr="logo_GI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5791200"/>
            <a:ext cx="915987" cy="919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zczelina">
  <a:themeElements>
    <a:clrScheme name="Szczelina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zczelina">
  <a:themeElements>
    <a:clrScheme name="Szczelina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1161</Words>
  <Application>Microsoft Office PowerPoint</Application>
  <PresentationFormat>Pokaz na ekranie (4:3)</PresentationFormat>
  <Paragraphs>197</Paragraphs>
  <Slides>33</Slides>
  <Notes>33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33</vt:i4>
      </vt:variant>
    </vt:vector>
  </HeadingPairs>
  <TitlesOfParts>
    <vt:vector size="35" baseType="lpstr">
      <vt:lpstr>Szczelina</vt:lpstr>
      <vt:lpstr>1_Szczelina</vt:lpstr>
      <vt:lpstr>Prezentacja programu PowerPoint</vt:lpstr>
      <vt:lpstr>Prezentacja programu PowerPoint</vt:lpstr>
      <vt:lpstr>  Co  zawiera  dym  tytoniowy ?</vt:lpstr>
      <vt:lpstr>Prezentacja programu PowerPoint</vt:lpstr>
      <vt:lpstr>Prezentacja programu PowerPoint</vt:lpstr>
      <vt:lpstr> 5  Faz uzależnienia od  tytoniu</vt:lpstr>
      <vt:lpstr>       3. faza eksperymentowania </vt:lpstr>
      <vt:lpstr>Prezentacja programu PowerPoint</vt:lpstr>
      <vt:lpstr>4. faza regularnego palenia</vt:lpstr>
      <vt:lpstr>5. Faza uzależnienia</vt:lpstr>
      <vt:lpstr>Prezentacja programu PowerPoint</vt:lpstr>
      <vt:lpstr>Zdrowotne skutki palenia tytoniu</vt:lpstr>
      <vt:lpstr>Choroby odtytoniowe</vt:lpstr>
      <vt:lpstr>Estetyczne skutki palenia tytoniu</vt:lpstr>
      <vt:lpstr>Odległe w czasie skutki zdrowotne:</vt:lpstr>
      <vt:lpstr>DZIECI   a  BIERNE    PALENIE </vt:lpstr>
      <vt:lpstr>Prezentacja programu PowerPoint</vt:lpstr>
      <vt:lpstr>Prezentacja programu PowerPoint</vt:lpstr>
      <vt:lpstr>Dlaczego uczniowie palą papierosy ?</vt:lpstr>
      <vt:lpstr>Prezentacja programu PowerPoint</vt:lpstr>
      <vt:lpstr>Druga  grupa  przyczyn</vt:lpstr>
      <vt:lpstr>Prezentacja programu PowerPoint</vt:lpstr>
      <vt:lpstr>Prezentacja programu PowerPoint</vt:lpstr>
      <vt:lpstr>Prezentacja programu PowerPoint</vt:lpstr>
      <vt:lpstr>Prezentacja programu PowerPoint</vt:lpstr>
      <vt:lpstr>Wpływ dymu tytoniowego na dzieci   i  młodzież</vt:lpstr>
      <vt:lpstr>Nie    wymuszaj   na   dziecku BIERNEGO  PALENIA !!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Dom</dc:creator>
  <cp:lastModifiedBy>Dom</cp:lastModifiedBy>
  <cp:revision>2</cp:revision>
  <dcterms:modified xsi:type="dcterms:W3CDTF">2020-05-27T11:53:58Z</dcterms:modified>
</cp:coreProperties>
</file>